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24"/>
  </p:notesMasterIdLst>
  <p:handoutMasterIdLst>
    <p:handoutMasterId r:id="rId25"/>
  </p:handoutMasterIdLst>
  <p:sldIdLst>
    <p:sldId id="1736" r:id="rId2"/>
    <p:sldId id="1735" r:id="rId3"/>
    <p:sldId id="1751" r:id="rId4"/>
    <p:sldId id="1752" r:id="rId5"/>
    <p:sldId id="1738" r:id="rId6"/>
    <p:sldId id="1740" r:id="rId7"/>
    <p:sldId id="1737" r:id="rId8"/>
    <p:sldId id="1757" r:id="rId9"/>
    <p:sldId id="1760" r:id="rId10"/>
    <p:sldId id="1739" r:id="rId11"/>
    <p:sldId id="1770" r:id="rId12"/>
    <p:sldId id="1743" r:id="rId13"/>
    <p:sldId id="1766" r:id="rId14"/>
    <p:sldId id="1744" r:id="rId15"/>
    <p:sldId id="1746" r:id="rId16"/>
    <p:sldId id="1769" r:id="rId17"/>
    <p:sldId id="1774" r:id="rId18"/>
    <p:sldId id="1780" r:id="rId19"/>
    <p:sldId id="1771" r:id="rId20"/>
    <p:sldId id="1773" r:id="rId21"/>
    <p:sldId id="1749" r:id="rId22"/>
    <p:sldId id="1611" r:id="rId23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CC3399"/>
    <a:srgbClr val="C3EF75"/>
    <a:srgbClr val="B4DE86"/>
    <a:srgbClr val="00FF99"/>
    <a:srgbClr val="00CC00"/>
    <a:srgbClr val="66FF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7813" autoAdjust="0"/>
  </p:normalViewPr>
  <p:slideViewPr>
    <p:cSldViewPr>
      <p:cViewPr varScale="1">
        <p:scale>
          <a:sx n="60" d="100"/>
          <a:sy n="60" d="100"/>
        </p:scale>
        <p:origin x="134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108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2465C20-7EAF-4B3A-A9B9-3DDA3BDE09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8775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54517AF-2A56-4EE6-A33D-44D6300B8B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>
              <a:latin typeface="Arial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43D495-BD65-442B-B9DF-5115C0233913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8ECF2-BF6B-453C-9ACC-AF20B6F9BC9C}" type="datetime1">
              <a:rPr lang="pl-PL" smtClean="0"/>
              <a:pPr>
                <a:defRPr/>
              </a:pPr>
              <a:t>21.09.2016</a:t>
            </a:fld>
            <a:r>
              <a:rPr lang="pl-PL"/>
              <a:t>07-03-2007</a:t>
            </a: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35DA4-4299-4A0E-858D-96648305DE7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1CA242-C6FC-48AE-98DF-11214FB3A780}" type="datetime1">
              <a:rPr lang="pl-PL" smtClean="0"/>
              <a:pPr>
                <a:defRPr/>
              </a:pPr>
              <a:t>21.09.2016</a:t>
            </a:fld>
            <a:r>
              <a:rPr lang="pl-PL"/>
              <a:t>07-03-2007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713D-B98E-4B75-AD43-6214A34CB5E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C1C245-6F8F-4B7D-B3C4-2D6FE42EC58A}" type="datetime1">
              <a:rPr lang="pl-PL" smtClean="0"/>
              <a:pPr>
                <a:defRPr/>
              </a:pPr>
              <a:t>21.09.2016</a:t>
            </a:fld>
            <a:r>
              <a:rPr lang="pl-PL"/>
              <a:t>07-03-2007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70E0E-D787-4B39-BDD9-5F498962DE4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991803-8414-4FCE-828C-32884605D571}" type="datetime1">
              <a:rPr lang="pl-PL" smtClean="0"/>
              <a:pPr>
                <a:defRPr/>
              </a:pPr>
              <a:t>21.09.2016</a:t>
            </a:fld>
            <a:r>
              <a:rPr lang="pl-PL"/>
              <a:t>07-03-2007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24E3C-89EC-4B13-A670-D8C86AB6599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A7DCFA-6119-495E-A30C-E4BDD5E3A5BB}" type="datetime1">
              <a:rPr lang="pl-PL" smtClean="0"/>
              <a:pPr>
                <a:defRPr/>
              </a:pPr>
              <a:t>21.09.2016</a:t>
            </a:fld>
            <a:r>
              <a:rPr lang="pl-PL"/>
              <a:t>07-03-2007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343AF-3295-4BFD-86D8-44FED5A67DC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C22F81-4536-4E2D-BDE5-02AB131C6C39}" type="datetime1">
              <a:rPr lang="pl-PL" smtClean="0"/>
              <a:pPr>
                <a:defRPr/>
              </a:pPr>
              <a:t>21.09.2016</a:t>
            </a:fld>
            <a:r>
              <a:rPr lang="pl-PL"/>
              <a:t>07-03-2007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A68E5-3334-43EA-881E-44F861599E7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6457FE-A627-4F53-83A5-968F3707A022}" type="datetime1">
              <a:rPr lang="pl-PL" smtClean="0"/>
              <a:pPr>
                <a:defRPr/>
              </a:pPr>
              <a:t>21.09.2016</a:t>
            </a:fld>
            <a:r>
              <a:rPr lang="pl-PL"/>
              <a:t>07-03-2007</a:t>
            </a: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B164C-69DD-4DBB-B186-768DF6C97A8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A750B2-16F7-4F67-B4C2-542A7029B743}" type="datetime1">
              <a:rPr lang="pl-PL" smtClean="0"/>
              <a:pPr>
                <a:defRPr/>
              </a:pPr>
              <a:t>21.09.2016</a:t>
            </a:fld>
            <a:r>
              <a:rPr lang="pl-PL"/>
              <a:t>07-03-2007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914545-9E8B-40F9-B3AB-94EC69C0AB8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FA6A7E-6090-418E-A640-BB87621D70AF}" type="datetime1">
              <a:rPr lang="pl-PL" smtClean="0"/>
              <a:pPr>
                <a:defRPr/>
              </a:pPr>
              <a:t>21.09.2016</a:t>
            </a:fld>
            <a:r>
              <a:rPr lang="pl-PL"/>
              <a:t>07-03-2007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3F61E-11C0-4B5A-8F65-CE4A5C465D7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71B75D-7D3F-4E21-89E7-18083A59EEA8}" type="datetime1">
              <a:rPr lang="pl-PL" smtClean="0"/>
              <a:pPr>
                <a:defRPr/>
              </a:pPr>
              <a:t>21.09.2016</a:t>
            </a:fld>
            <a:r>
              <a:rPr lang="pl-PL"/>
              <a:t>07-03-2007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6D572-D162-4B61-8C64-EBA834E6C6F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2D5D2E-1449-48BC-B1D9-09E33791384E}" type="datetime1">
              <a:rPr lang="pl-PL" smtClean="0"/>
              <a:pPr>
                <a:defRPr/>
              </a:pPr>
              <a:t>21.09.2016</a:t>
            </a:fld>
            <a:r>
              <a:rPr lang="pl-PL"/>
              <a:t>07-03-2007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5A799-E18C-4192-AB8E-1F146E7FBF4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59A09EE6-3207-407A-B527-75468C8DF34D}" type="datetime1">
              <a:rPr lang="pl-PL" smtClean="0"/>
              <a:pPr>
                <a:defRPr/>
              </a:pPr>
              <a:t>21.09.2016</a:t>
            </a:fld>
            <a:r>
              <a:rPr lang="pl-PL"/>
              <a:t>07-03-2007</a:t>
            </a:r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E8D4A4A-33FA-4CAC-A38B-09A7B47C5CA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 spd="med">
    <p:fade thruBlk="1"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19672" y="1664804"/>
            <a:ext cx="5899188" cy="1350981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</a:br>
            <a:b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</a:br>
            <a:b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</a:br>
            <a:b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</a:br>
            <a:b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</a:br>
            <a:b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</a:br>
            <a:b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</a:br>
            <a:b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</a:br>
            <a:b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</a:br>
            <a:b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</a:br>
            <a:b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Wojewódzki Urząd Pracy </a:t>
            </a:r>
            <a:br>
              <a:rPr lang="pl-PL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w Kielcach</a:t>
            </a:r>
            <a:br>
              <a:rPr lang="pl-PL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</a:br>
            <a:endParaRPr lang="pl-PL" sz="1400" dirty="0">
              <a:latin typeface="+mn-lt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99592" y="2954331"/>
            <a:ext cx="73756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ROZWÓJ ZASOBÓW LUDZKICH </a:t>
            </a:r>
            <a:br>
              <a:rPr lang="pl-PL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W REGIONALNYM PROGRAMIE OPERACYJNYM WOJEWÓDZTWA ŚWIĘTOKRZYSKIEGO </a:t>
            </a:r>
            <a:br>
              <a:rPr lang="pl-PL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pl-PL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2014 - 2020</a:t>
            </a:r>
            <a:endParaRPr lang="pl-PL" sz="2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8" name="Obraz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09519" y="580986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6031" y="1160748"/>
            <a:ext cx="8183880" cy="1483608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br>
              <a:rPr lang="pl-PL" sz="32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PODDZIAŁANIE 10.2.2 </a:t>
            </a:r>
            <a:b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kryteria dostępu – </a:t>
            </a:r>
            <a:r>
              <a:rPr lang="pl-PL" sz="3000" cap="none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efektywność zatrudnieniowa</a:t>
            </a: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:</a:t>
            </a:r>
            <a:endParaRPr lang="pl-PL" sz="30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2576" y="2840346"/>
            <a:ext cx="8183880" cy="4673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b="1" dirty="0">
                <a:latin typeface="Calibri" pitchFamily="34" charset="0"/>
                <a:cs typeface="Times New Roman" pitchFamily="18" charset="0"/>
              </a:rPr>
              <a:t>PROJEKT ZAKŁADA:</a:t>
            </a:r>
          </a:p>
          <a:p>
            <a:pPr lvl="1"/>
            <a:r>
              <a:rPr lang="pl-PL" sz="2000" dirty="0"/>
              <a:t>dla osób w wieku 50 lat i więcej – minimalny poziom kryterium efektywności zatrudnieniowej na poziomie co najmniej 33%,</a:t>
            </a:r>
          </a:p>
          <a:p>
            <a:pPr lvl="1"/>
            <a:r>
              <a:rPr lang="pl-PL" sz="2000" dirty="0"/>
              <a:t>dla kobiet  - minimalny poziom kryterium efektywności zatrudnieniowej na poziomie co najmniej 39%</a:t>
            </a:r>
          </a:p>
          <a:p>
            <a:pPr lvl="1"/>
            <a:r>
              <a:rPr lang="pl-PL" sz="2000" dirty="0"/>
              <a:t>dla osób z </a:t>
            </a:r>
            <a:r>
              <a:rPr lang="pl-PL" sz="2000" dirty="0" err="1"/>
              <a:t>niepełnosprawnościami</a:t>
            </a:r>
            <a:r>
              <a:rPr lang="pl-PL" sz="2000" dirty="0"/>
              <a:t> – minimalny poziom kryterium efektywności zatrudnieniowej  na poziomie co najmniej 33%,</a:t>
            </a:r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46031" y="617499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2544" y="946116"/>
            <a:ext cx="8183880" cy="1564236"/>
          </a:xfrm>
        </p:spPr>
        <p:txBody>
          <a:bodyPr>
            <a:normAutofit/>
          </a:bodyPr>
          <a:lstStyle/>
          <a:p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PODDZIAŁANIE 10.2.2 </a:t>
            </a:r>
            <a:b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kryteria dostępu – efektywność zatrudnieniowa: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2576" y="2733436"/>
            <a:ext cx="8183880" cy="4187952"/>
          </a:xfrm>
        </p:spPr>
        <p:txBody>
          <a:bodyPr>
            <a:normAutofit/>
          </a:bodyPr>
          <a:lstStyle/>
          <a:p>
            <a:pPr lvl="1"/>
            <a:r>
              <a:rPr lang="pl-PL" sz="2000" dirty="0"/>
              <a:t>dla osób długotrwale bezrobotnych – minimalny poziom kryterium efektywności zatrudnieniowej  na poziomie co najmniej 35%,</a:t>
            </a:r>
          </a:p>
          <a:p>
            <a:pPr lvl="1"/>
            <a:r>
              <a:rPr lang="pl-PL" sz="2000" dirty="0"/>
              <a:t>dla osób o niskich kwalifikacjach( z wykształceniem gimnazjalnym lub niższym) – wskaźnik efektywności zatrudnieniowej na poziomie co najmniej 38%.</a:t>
            </a:r>
          </a:p>
          <a:p>
            <a:pPr lvl="1"/>
            <a:r>
              <a:rPr lang="pl-PL" sz="2000" dirty="0"/>
              <a:t>Dla osób sprawujących opiekę nad osobą zależną oraz powracających na rynek pracy po zakończonym okresie sprawowania opieki - minimalny poziom kryterium efektywności zatrudnieniowej  na poziomie co najmniej 33%.</a:t>
            </a:r>
          </a:p>
          <a:p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09518" y="580986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9518" y="1165194"/>
            <a:ext cx="8183880" cy="1051560"/>
          </a:xfrm>
        </p:spPr>
        <p:txBody>
          <a:bodyPr>
            <a:noAutofit/>
          </a:bodyPr>
          <a:lstStyle/>
          <a:p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PODDZIAŁANIE 10.2.2 </a:t>
            </a:r>
            <a:b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kryteria premiujące:</a:t>
            </a:r>
            <a:endParaRPr lang="pl-PL" sz="30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2576" y="2177243"/>
            <a:ext cx="8183880" cy="4564125"/>
          </a:xfrm>
        </p:spPr>
        <p:txBody>
          <a:bodyPr>
            <a:noAutofit/>
          </a:bodyPr>
          <a:lstStyle/>
          <a:p>
            <a:pPr marL="265176" lvl="2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pl-PL" sz="1900" dirty="0"/>
              <a:t>Co najmniej 40% uczestników projektu stanowią osoby o niskich kwalifikacjach (wyłącznie osoby z wykształceniem gimnazjalnym lub niższym) – 10pkt.</a:t>
            </a:r>
          </a:p>
          <a:p>
            <a:r>
              <a:rPr lang="pl-PL" sz="1900" dirty="0"/>
              <a:t>Co najmniej 50% uczestników otrzyma wsparcie szkoleniowe, które dotyczyć będzie wyłącznie możliwości uzyskania kwalifikacji zawodowych koniecznych do podjęcia i wykonywanie pracy na stanowiskach pracy występujących w branżach: metalowo – odlewniczej, </a:t>
            </a:r>
            <a:r>
              <a:rPr lang="pl-PL" sz="1900" dirty="0" err="1"/>
              <a:t>zasobooszczędnym</a:t>
            </a:r>
            <a:r>
              <a:rPr lang="pl-PL" sz="1900" dirty="0"/>
              <a:t> budownictwie, turystyce zdrowotnej i prozdrowotnej, nowoczesnym rolnictwie i przetwórstwie spożywczym. Szkolenia muszą kończyć się egzaminem lub innym formalnym sprawdzeniem osiągniętych efektów uczenia się przez właściwy organ i uzyskaniem dokumentu potwierdzającego nabycie kwalifikacji w konkretnym zawodzie -10 pkt. </a:t>
            </a:r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46031" y="580986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6031" y="1347759"/>
            <a:ext cx="8183880" cy="1051560"/>
          </a:xfrm>
        </p:spPr>
        <p:txBody>
          <a:bodyPr>
            <a:normAutofit/>
          </a:bodyPr>
          <a:lstStyle/>
          <a:p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PODDZIAŁANIE 10.2.2 </a:t>
            </a:r>
            <a:b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kryteria premiujące:</a:t>
            </a:r>
            <a:endParaRPr lang="pl-PL" sz="3000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2576" y="2481408"/>
            <a:ext cx="8183880" cy="4187952"/>
          </a:xfrm>
        </p:spPr>
        <p:txBody>
          <a:bodyPr>
            <a:normAutofit/>
          </a:bodyPr>
          <a:lstStyle/>
          <a:p>
            <a:pPr marL="265176" lvl="2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pl-PL" sz="2000" dirty="0"/>
              <a:t>Projekt zakłada wyższy od ustalonego w kryteriach dostępu wskaźnik efektywności zatrudnieniowej o minimum 5 punktów procentowych dla co najmniej jednej ze wskazanych grup docelowych ( przypadku gdy zwiększenie efektywności o wymagane 5% nie powoduje wzrostu liczby osób, które podejmą zatrudnienie, wówczas należy zwiększyć deklarowaną liczbę osób, które podejmą zatrudnienie o co najmniej</a:t>
            </a:r>
            <a:br>
              <a:rPr lang="pl-PL" sz="2000" dirty="0"/>
            </a:br>
            <a:r>
              <a:rPr lang="pl-PL" sz="2000" dirty="0"/>
              <a:t>1 osobę) – 10 pkt.</a:t>
            </a:r>
          </a:p>
          <a:p>
            <a:r>
              <a:rPr lang="pl-PL" sz="2000" dirty="0"/>
              <a:t>Wnioskodawca na dzień założenia wniosku o dofinansowanie działa nieprzerwanie od co najmniej 3 lat w województwie świętokrzyskim </a:t>
            </a:r>
            <a:br>
              <a:rPr lang="pl-PL" sz="2000" dirty="0"/>
            </a:br>
            <a:r>
              <a:rPr lang="pl-PL" sz="2000" dirty="0"/>
              <a:t>w obszarze aktywnych form przeciwdziałania bezrobociu – 10 pkt.</a:t>
            </a:r>
          </a:p>
          <a:p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46031" y="580986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6031" y="1457298"/>
            <a:ext cx="8183880" cy="1051560"/>
          </a:xfrm>
        </p:spPr>
        <p:txBody>
          <a:bodyPr>
            <a:noAutofit/>
          </a:bodyPr>
          <a:lstStyle/>
          <a:p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PODDZIAŁANIE 10.4.2 </a:t>
            </a:r>
            <a:b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typy projektów:</a:t>
            </a:r>
            <a:endParaRPr lang="pl-PL" sz="30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1540" y="2768203"/>
            <a:ext cx="8316924" cy="2821037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l-PL" sz="8000" dirty="0"/>
              <a:t>Wsparcie doradczo-szkoleniowe dla osób planujących rozpoczęcie działalności gospodarczej, przez wyspecjalizowane instytucje oraz zgodnie </a:t>
            </a:r>
            <a:br>
              <a:rPr lang="pl-PL" sz="8000" dirty="0"/>
            </a:br>
            <a:r>
              <a:rPr lang="pl-PL" sz="8000" dirty="0"/>
              <a:t>z wypracowanymi i obowiązującymi standardami świadczenia usług </a:t>
            </a:r>
            <a:br>
              <a:rPr lang="pl-PL" sz="8000" dirty="0"/>
            </a:br>
            <a:r>
              <a:rPr lang="pl-PL" sz="8000" dirty="0"/>
              <a:t>(wsparcie doradczo – szkoleniowe stanowić będzie uzupełnienie dla typu operacji 2. i nie będzie mogło być realizowane samodzielnie). </a:t>
            </a:r>
          </a:p>
          <a:p>
            <a:pPr algn="just"/>
            <a:r>
              <a:rPr lang="pl-PL" sz="8000" dirty="0"/>
              <a:t>Wsparcie na rozpoczęcie działalności gospodarczej w formie bezzwrotnej </a:t>
            </a:r>
            <a:br>
              <a:rPr lang="pl-PL" sz="8000" dirty="0"/>
            </a:br>
            <a:r>
              <a:rPr lang="pl-PL" sz="8000" dirty="0"/>
              <a:t>tj. dotacje wraz ze wsparciem pomostowym, dla osób bezrobotnych, poszukujących pracy (pozostających bez zatrudnienia) i nieaktywnych zawodowo, znajdujących się w szczególnej  sytuacji na rynku pracy.</a:t>
            </a:r>
          </a:p>
          <a:p>
            <a:pPr algn="ctr">
              <a:buNone/>
            </a:pPr>
            <a:r>
              <a:rPr lang="pl-PL" sz="8000" dirty="0"/>
              <a:t> 		</a:t>
            </a:r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373005" y="617499"/>
            <a:ext cx="8397990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6031" y="1311246"/>
            <a:ext cx="8183880" cy="1489716"/>
          </a:xfrm>
        </p:spPr>
        <p:txBody>
          <a:bodyPr>
            <a:noAutofit/>
          </a:bodyPr>
          <a:lstStyle/>
          <a:p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PODDZIAŁANIE 10.4.2 </a:t>
            </a:r>
            <a:b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- podmioty uprawnione do ubiegania się </a:t>
            </a:r>
            <a:b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o dofinansowanie</a:t>
            </a:r>
            <a:endParaRPr lang="pl-PL" sz="30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409400"/>
            <a:ext cx="8064896" cy="4187952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pl-PL" dirty="0"/>
              <a:t>	</a:t>
            </a:r>
            <a:r>
              <a:rPr lang="pl-PL" sz="2200" dirty="0"/>
              <a:t>	</a:t>
            </a:r>
          </a:p>
          <a:p>
            <a:pPr lvl="0" algn="just">
              <a:buNone/>
            </a:pPr>
            <a:r>
              <a:rPr lang="pl-PL" sz="2200" dirty="0"/>
              <a:t>	</a:t>
            </a:r>
            <a:r>
              <a:rPr lang="pl-PL" sz="2000" dirty="0"/>
              <a:t>W ramach Poddziałania 10.4.2 Wsparcie rozwoju przedsiębiorczości poprzez zastosowanie instrumentów bezzwrotnych ZIT (projekty konkursowe) o dofinansowanie mogą ubiegać się wszystkie podmioty </a:t>
            </a:r>
            <a:br>
              <a:rPr lang="pl-PL" sz="2000" dirty="0"/>
            </a:br>
            <a:r>
              <a:rPr lang="pl-PL" sz="2000" dirty="0"/>
              <a:t>z wyłączeniem osób fizycznych (nie dotyczy osób prowadzących działalność gospodarczą lub oświatową na podstawie przepisów odrębnych), w tym m.in. </a:t>
            </a:r>
          </a:p>
          <a:p>
            <a:pPr lvl="1"/>
            <a:r>
              <a:rPr lang="pl-PL" sz="2000" dirty="0"/>
              <a:t>Lokalne Grupy Działania,  </a:t>
            </a:r>
          </a:p>
          <a:p>
            <a:pPr lvl="1"/>
            <a:r>
              <a:rPr lang="pl-PL" sz="2000" dirty="0"/>
              <a:t>podmioty świadczące usługi dla przedsiębiorców, w tym Instytucje Otoczenia Biznesu, </a:t>
            </a:r>
          </a:p>
          <a:p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46031" y="580986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6031" y="13842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PODDZIAŁANIE 10.4.2 </a:t>
            </a:r>
            <a:b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3548" y="1556792"/>
            <a:ext cx="8183880" cy="4187952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dirty="0"/>
              <a:t>		</a:t>
            </a:r>
          </a:p>
          <a:p>
            <a:pPr lvl="0" algn="ctr">
              <a:buNone/>
            </a:pPr>
            <a:endParaRPr lang="pl-PL" b="1" dirty="0">
              <a:solidFill>
                <a:srgbClr val="C00000"/>
              </a:solidFill>
            </a:endParaRPr>
          </a:p>
          <a:p>
            <a:pPr lvl="0" algn="ctr">
              <a:buNone/>
            </a:pP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O dofinansowanie nie mogą ubiegać się podmioty, które podlegają wykluczeniu z ubiegania </a:t>
            </a:r>
            <a:br>
              <a:rPr lang="pl-PL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się o dofinansowanie na podstawie </a:t>
            </a:r>
          </a:p>
          <a:p>
            <a:pPr lvl="0" algn="ctr">
              <a:buNone/>
            </a:pP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art. 207 ust. 4 ustawy z dnia 27 sierpnia 2009 r.</a:t>
            </a:r>
          </a:p>
          <a:p>
            <a:pPr lvl="0" algn="ctr">
              <a:buNone/>
            </a:pP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o finansach publicznych. </a:t>
            </a:r>
          </a:p>
          <a:p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46031" y="580986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6031" y="1603350"/>
            <a:ext cx="8183880" cy="1051560"/>
          </a:xfrm>
        </p:spPr>
        <p:txBody>
          <a:bodyPr>
            <a:normAutofit/>
          </a:bodyPr>
          <a:lstStyle/>
          <a:p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POPDDZIAŁANIE 10.4 .2</a:t>
            </a:r>
            <a:b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 - kryteria dostępu:</a:t>
            </a:r>
            <a:endParaRPr lang="pl-PL" sz="3000" dirty="0"/>
          </a:p>
        </p:txBody>
      </p:sp>
      <p:sp>
        <p:nvSpPr>
          <p:cNvPr id="4" name="Prostokąt 3"/>
          <p:cNvSpPr/>
          <p:nvPr/>
        </p:nvSpPr>
        <p:spPr>
          <a:xfrm>
            <a:off x="409518" y="3136896"/>
            <a:ext cx="83529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dirty="0">
                <a:latin typeface="+mn-lt"/>
              </a:rPr>
              <a:t>Projekt jest skierowany do grup docelowych z Kieleckiego Obszaru Funkcjonalnego (KOF), które uczą się lub zamieszkują na terenie KOF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w rozumieniu przepisów Kodeksu Cywilnego.</a:t>
            </a:r>
          </a:p>
          <a:p>
            <a:pPr lvl="0">
              <a:buNone/>
            </a:pPr>
            <a:r>
              <a:rPr lang="pl-PL" sz="2200" dirty="0">
                <a:latin typeface="+mn-lt"/>
              </a:rPr>
              <a:t>	</a:t>
            </a:r>
          </a:p>
        </p:txBody>
      </p:sp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46031" y="580986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6031" y="1201707"/>
            <a:ext cx="8288451" cy="1051560"/>
          </a:xfrm>
        </p:spPr>
        <p:txBody>
          <a:bodyPr>
            <a:normAutofit/>
          </a:bodyPr>
          <a:lstStyle/>
          <a:p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POPDDZIAŁANIE 10.4 .2</a:t>
            </a:r>
            <a:b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 - kryteria dostępu: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9965" y="2224071"/>
            <a:ext cx="8434503" cy="418795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sz="1800" b="1" dirty="0"/>
              <a:t>Uczestnikami projektu są wyłącznie osoby powyżej 29 roku życia:</a:t>
            </a:r>
          </a:p>
          <a:p>
            <a:pPr lvl="1"/>
            <a:r>
              <a:rPr lang="pl-PL" sz="1800" dirty="0"/>
              <a:t> </a:t>
            </a:r>
            <a:r>
              <a:rPr lang="pl-PL" sz="1700" dirty="0"/>
              <a:t>osoby bezrobotne, poszukujące pracy (pozostające bez zatrudnienia)</a:t>
            </a:r>
          </a:p>
          <a:p>
            <a:pPr lvl="1">
              <a:buNone/>
            </a:pPr>
            <a:r>
              <a:rPr lang="pl-PL" sz="1700" dirty="0"/>
              <a:t>	i nieaktywne zawodowo, znajdujące się w szczególnie trudnej sytuacji na rynku pracy, tj. kobiety, osoby po 50 roku życia, z </a:t>
            </a:r>
            <a:r>
              <a:rPr lang="pl-PL" sz="1700" dirty="0" err="1"/>
              <a:t>niepełnosprawnościami</a:t>
            </a:r>
            <a:r>
              <a:rPr lang="pl-PL" sz="1700" dirty="0"/>
              <a:t>, długotrwale bezrobotne, </a:t>
            </a:r>
            <a:r>
              <a:rPr lang="pl-PL" sz="1700" dirty="0" err="1"/>
              <a:t>niskowykwalifikowane</a:t>
            </a:r>
            <a:r>
              <a:rPr lang="pl-PL" sz="1700" dirty="0"/>
              <a:t>,</a:t>
            </a:r>
          </a:p>
          <a:p>
            <a:pPr lvl="1"/>
            <a:r>
              <a:rPr lang="pl-PL" sz="1700" dirty="0"/>
              <a:t> osoby odchodzące z rolnictwa zarejestrowane jako bezrobotne oraz członkowie ich rodzin zarejestrowani jako bezrobotni, pod warunkiem, że należą do osób znajdujących się w szczególnie trudnej sytuacji na rynku pracy (kobiety, osoby po 50 roku życia, </a:t>
            </a:r>
            <a:br>
              <a:rPr lang="pl-PL" sz="1700" dirty="0"/>
            </a:br>
            <a:r>
              <a:rPr lang="pl-PL" sz="1700" dirty="0"/>
              <a:t>z </a:t>
            </a:r>
            <a:r>
              <a:rPr lang="pl-PL" sz="1700" dirty="0" err="1"/>
              <a:t>niepełnosprawnościami</a:t>
            </a:r>
            <a:r>
              <a:rPr lang="pl-PL" sz="1700" dirty="0"/>
              <a:t>, długotrwale bezrobotne, </a:t>
            </a:r>
            <a:r>
              <a:rPr lang="pl-PL" sz="1700" dirty="0" err="1"/>
              <a:t>niskowykwalifikowane</a:t>
            </a:r>
            <a:r>
              <a:rPr lang="pl-PL" sz="1700" dirty="0"/>
              <a:t>) a ich gospodarstwa rolne nie przekraczają 2 ha przeliczeniowych.</a:t>
            </a:r>
          </a:p>
          <a:p>
            <a:pPr lvl="1">
              <a:buNone/>
            </a:pPr>
            <a:r>
              <a:rPr lang="pl-PL" sz="1700" dirty="0"/>
              <a:t>		W przypadku osób zarejestrowanych jako bezrobotne wsparcie może być kierowane wyłącznie do osób, dla których ustalono pierwszy (bezrobotni aktywni) lub drugi profil pomocy (bezrobotni wymagający wsparcia).</a:t>
            </a:r>
          </a:p>
          <a:p>
            <a:pPr lvl="1"/>
            <a:endParaRPr lang="pl-PL" sz="1900" dirty="0"/>
          </a:p>
          <a:p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46031" y="580986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9057" y="13842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POPDDZIAŁANIE 10.4 .2</a:t>
            </a:r>
            <a:b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 - kryteria dostępu: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670048"/>
            <a:ext cx="8183880" cy="4187952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2000" dirty="0"/>
              <a:t>Wnioskodawca w okresie realizacji projektu prowadzi biuro projektu </a:t>
            </a:r>
            <a:br>
              <a:rPr lang="pl-PL" sz="2000" dirty="0"/>
            </a:br>
            <a:r>
              <a:rPr lang="pl-PL" sz="2000" dirty="0"/>
              <a:t>( lub posiada siedzibę, filię, delegaturę, oddział, czy inną prawnie dozwoloną formę organizacyjną działalności podmiotu) na terenie </a:t>
            </a:r>
            <a:br>
              <a:rPr lang="pl-PL" sz="2000" dirty="0"/>
            </a:br>
            <a:r>
              <a:rPr lang="pl-PL" sz="2000" dirty="0"/>
              <a:t>KOF obejmującym miasto Kielce i następujące gminy powiatu kieleckiego:</a:t>
            </a:r>
          </a:p>
          <a:p>
            <a:pPr lvl="0" algn="ctr">
              <a:buNone/>
            </a:pPr>
            <a:r>
              <a:rPr lang="pl-PL" sz="2000" dirty="0"/>
              <a:t> Chęciny, Chmielnik, Daleszyce, Górno, Masłów, Miedziana Góra, Morawica, Piekoszów, Sitkówka Nowiny, Strawczyn i Zagnańsk</a:t>
            </a:r>
          </a:p>
          <a:p>
            <a:pPr lvl="0" algn="ctr">
              <a:buNone/>
            </a:pPr>
            <a:r>
              <a:rPr lang="pl-PL" sz="2000" dirty="0"/>
              <a:t> z możliwością udostępnienia pełnej dokumentacji wdrażanego projektu </a:t>
            </a:r>
            <a:br>
              <a:rPr lang="pl-PL" sz="2000" dirty="0"/>
            </a:br>
            <a:r>
              <a:rPr lang="pl-PL" sz="2000" dirty="0"/>
              <a:t>oraz zapewniające uczestnikom projektu możliwość osobistego kontaktu </a:t>
            </a:r>
            <a:br>
              <a:rPr lang="pl-PL" sz="2000" dirty="0"/>
            </a:br>
            <a:r>
              <a:rPr lang="pl-PL" sz="2000" dirty="0"/>
              <a:t>z jego kadrą. </a:t>
            </a:r>
          </a:p>
          <a:p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46031" y="580986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19572" y="1493811"/>
            <a:ext cx="7740755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itchFamily="2" charset="2"/>
              <a:buChar char="q"/>
              <a:defRPr/>
            </a:pPr>
            <a:r>
              <a:rPr lang="pl-PL" sz="2200" b="1" dirty="0">
                <a:latin typeface="Calibri" pitchFamily="34" charset="0"/>
                <a:cs typeface="Times New Roman" pitchFamily="18" charset="0"/>
              </a:rPr>
              <a:t>Działanie 10.2 Działania na rzecz podniesienia aktywności zawodowej osób powyżej 29 roku życia.</a:t>
            </a:r>
          </a:p>
          <a:p>
            <a:pPr marL="457200" indent="-457200" algn="ctr">
              <a:defRPr/>
            </a:pPr>
            <a:endParaRPr lang="pl-PL" sz="1900" i="1" dirty="0">
              <a:latin typeface="Calibri" pitchFamily="34" charset="0"/>
              <a:cs typeface="Times New Roman" pitchFamily="18" charset="0"/>
            </a:endParaRPr>
          </a:p>
          <a:p>
            <a:pPr marL="457200" indent="-457200" algn="ctr">
              <a:defRPr/>
            </a:pPr>
            <a:r>
              <a:rPr lang="pl-PL" i="1" dirty="0" err="1">
                <a:latin typeface="Calibri" pitchFamily="34" charset="0"/>
                <a:cs typeface="Times New Roman" pitchFamily="18" charset="0"/>
              </a:rPr>
              <a:t>Poddziałanie</a:t>
            </a:r>
            <a:r>
              <a:rPr lang="pl-PL" i="1" dirty="0">
                <a:latin typeface="Calibri" pitchFamily="34" charset="0"/>
                <a:cs typeface="Times New Roman" pitchFamily="18" charset="0"/>
              </a:rPr>
              <a:t> 10.2.2 Wsparcie aktywności zawodowej osób powyżej 29 roku życia pozostających bez zatrudnienia - ZIT.</a:t>
            </a:r>
            <a:r>
              <a:rPr lang="pl-PL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                     </a:t>
            </a:r>
          </a:p>
          <a:p>
            <a:pPr marL="457200" indent="-457200" algn="ctr">
              <a:defRPr/>
            </a:pPr>
            <a:r>
              <a:rPr lang="pl-PL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Wartość konkursu: 11 999 400,00 PN zł.</a:t>
            </a:r>
          </a:p>
          <a:p>
            <a:pPr marL="457200" indent="-457200" algn="ctr">
              <a:defRPr/>
            </a:pPr>
            <a:r>
              <a:rPr lang="pl-PL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Minimalna wartość projektu 100.000,00 zł.</a:t>
            </a:r>
          </a:p>
          <a:p>
            <a:pPr marL="457200" indent="-457200" algn="ctr">
              <a:defRPr/>
            </a:pPr>
            <a:endParaRPr lang="pl-PL" b="1" dirty="0">
              <a:latin typeface="Calibri" pitchFamily="34" charset="0"/>
              <a:cs typeface="Times New Roman" pitchFamily="18" charset="0"/>
            </a:endParaRPr>
          </a:p>
          <a:p>
            <a:pPr marL="457200" indent="-457200" algn="ctr">
              <a:buFont typeface="Wingdings" pitchFamily="2" charset="2"/>
              <a:buChar char="q"/>
              <a:defRPr/>
            </a:pPr>
            <a:r>
              <a:rPr lang="pl-PL" sz="2200" b="1" dirty="0">
                <a:latin typeface="Calibri" pitchFamily="34" charset="0"/>
                <a:cs typeface="Times New Roman" pitchFamily="18" charset="0"/>
              </a:rPr>
              <a:t>Działanie 10.4 Rozwój przedsiębiorczości i tworzenie nowych miejsc pracy</a:t>
            </a:r>
            <a:r>
              <a:rPr lang="pl-PL" b="1" dirty="0">
                <a:latin typeface="Calibri" pitchFamily="34" charset="0"/>
                <a:cs typeface="Times New Roman" pitchFamily="18" charset="0"/>
              </a:rPr>
              <a:t>.</a:t>
            </a:r>
          </a:p>
          <a:p>
            <a:pPr marL="457200" indent="-457200" algn="ctr">
              <a:defRPr/>
            </a:pPr>
            <a:r>
              <a:rPr lang="pl-PL" i="1" dirty="0" err="1">
                <a:latin typeface="Calibri" pitchFamily="34" charset="0"/>
                <a:cs typeface="Times New Roman" pitchFamily="18" charset="0"/>
              </a:rPr>
              <a:t>Poddziałanie</a:t>
            </a:r>
            <a:r>
              <a:rPr lang="pl-PL" i="1" dirty="0">
                <a:latin typeface="Calibri" pitchFamily="34" charset="0"/>
                <a:cs typeface="Times New Roman" pitchFamily="18" charset="0"/>
              </a:rPr>
              <a:t> 10.4.2 Wsparcie rozwoju przedsiębiorczości poprzez zastosowanie instrumentów zwrotnych i bezzwrotnych – ZIT.</a:t>
            </a:r>
          </a:p>
          <a:p>
            <a:pPr marL="457200" indent="-457200" algn="ctr">
              <a:defRPr/>
            </a:pPr>
            <a:r>
              <a:rPr lang="pl-PL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Wartość konkursu: 12 961 200,00 PN zł.</a:t>
            </a:r>
          </a:p>
          <a:p>
            <a:pPr marL="457200" indent="-457200" algn="ctr">
              <a:defRPr/>
            </a:pPr>
            <a:r>
              <a:rPr lang="pl-PL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Minimalna wartość projektu 200.000,00 zł.</a:t>
            </a:r>
          </a:p>
          <a:p>
            <a:pPr marL="457200" indent="-457200" algn="ctr">
              <a:defRPr/>
            </a:pPr>
            <a:endParaRPr lang="pl-PL" sz="1900" b="1" dirty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marL="457200" indent="-457200" algn="ctr">
              <a:defRPr/>
            </a:pPr>
            <a:r>
              <a:rPr lang="pl-PL" b="1" i="1" dirty="0">
                <a:latin typeface="Calibri" pitchFamily="34" charset="0"/>
                <a:cs typeface="Times New Roman" pitchFamily="18" charset="0"/>
              </a:rPr>
              <a:t>      </a:t>
            </a:r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373005" y="580986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2544" y="155679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POPDDZIAŁANIE 10.4.2</a:t>
            </a:r>
            <a:b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 - pozostałe kryteria dostępu: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2544" y="2816932"/>
            <a:ext cx="8183880" cy="2822055"/>
          </a:xfrm>
        </p:spPr>
        <p:txBody>
          <a:bodyPr>
            <a:normAutofit/>
          </a:bodyPr>
          <a:lstStyle/>
          <a:p>
            <a:pPr lvl="0" algn="just"/>
            <a:r>
              <a:rPr lang="pl-PL" sz="2000" dirty="0"/>
              <a:t>Okres realizacji projektu nie przekracza 24 miesięcy.</a:t>
            </a:r>
          </a:p>
          <a:p>
            <a:pPr lvl="0"/>
            <a:r>
              <a:rPr lang="pl-PL" sz="2000" dirty="0"/>
              <a:t>Projektodawca lub Partner na dzień złożenia wniosku o dofinansowanie posiada co najmniej roczne doświadczenie w prowadzeniu działalności </a:t>
            </a:r>
            <a:br>
              <a:rPr lang="pl-PL" sz="2000" dirty="0"/>
            </a:br>
            <a:r>
              <a:rPr lang="pl-PL" sz="2000" dirty="0"/>
              <a:t>w obszarze merytorycznym, którego dotyczy projekt (polegające na udzieleniu wsparcia w formie dotacji na rozpoczęcie działalności gospodarczej).</a:t>
            </a:r>
          </a:p>
          <a:p>
            <a:pPr lvl="0"/>
            <a:r>
              <a:rPr lang="pl-PL" sz="2000" dirty="0"/>
              <a:t>Projekt zakłada badanie predyspozycji potencjalnych uczestników </a:t>
            </a:r>
            <a:br>
              <a:rPr lang="pl-PL" sz="2000" dirty="0"/>
            </a:br>
            <a:r>
              <a:rPr lang="pl-PL" sz="2000" dirty="0"/>
              <a:t>do prowadzenia działalności gospodarczej.</a:t>
            </a:r>
          </a:p>
          <a:p>
            <a:pPr algn="just"/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46031" y="580986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9057" y="1676376"/>
            <a:ext cx="8183880" cy="1051560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POPDDZIAŁANIE 10.4.2 </a:t>
            </a:r>
            <a:br>
              <a:rPr lang="pl-PL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pl-PL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dotacje - </a:t>
            </a:r>
            <a:r>
              <a:rPr lang="pl-PL" sz="3200" cap="none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kryteria premiujące</a:t>
            </a:r>
            <a:r>
              <a:rPr lang="pl-PL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:</a:t>
            </a:r>
            <a:endParaRPr lang="pl-PL" sz="32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6572" y="3241345"/>
            <a:ext cx="8183880" cy="2347895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2200" dirty="0"/>
              <a:t>Wnioskodawca na dzień złożenia wniosku </a:t>
            </a:r>
            <a:br>
              <a:rPr lang="pl-PL" sz="2200" dirty="0"/>
            </a:br>
            <a:r>
              <a:rPr lang="pl-PL" sz="2200" dirty="0"/>
              <a:t>o dofinansowanie  działa nieprzerwanie od co najmniej 3 lat </a:t>
            </a:r>
          </a:p>
          <a:p>
            <a:pPr lvl="0" algn="ctr">
              <a:buNone/>
            </a:pPr>
            <a:r>
              <a:rPr lang="pl-PL" sz="2200" dirty="0"/>
              <a:t> w województwie świętokrzyskim </a:t>
            </a:r>
            <a:br>
              <a:rPr lang="pl-PL" sz="2200" dirty="0"/>
            </a:br>
            <a:r>
              <a:rPr lang="pl-PL" sz="2200" dirty="0"/>
              <a:t>w obszarze aktywnych form przeciwdziałania bezrobociu.</a:t>
            </a:r>
          </a:p>
          <a:p>
            <a:pPr algn="ctr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46031" y="580986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38135" y="800064"/>
            <a:ext cx="7850295" cy="584208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pl-PL" sz="36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sz="4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DZIĘKUJĘ ZA UWAGĘ</a:t>
            </a:r>
          </a:p>
        </p:txBody>
      </p:sp>
      <p:pic>
        <p:nvPicPr>
          <p:cNvPr id="34819" name="Picture 2" descr="https://encrypted-tbn3.gstatic.com/images?q=tbn:ANd9GcR0kB7jXlFuB0RRi0gL18fUJiztUHSwICOIVU3dES8WDes3hsN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9772" y="3645024"/>
            <a:ext cx="37973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9057" y="1274733"/>
            <a:ext cx="8183880" cy="1051560"/>
          </a:xfrm>
        </p:spPr>
        <p:txBody>
          <a:bodyPr>
            <a:normAutofit/>
          </a:bodyPr>
          <a:lstStyle/>
          <a:p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PODDZIAŁANIE 10.2.2</a:t>
            </a:r>
            <a:b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typy projektów:</a:t>
            </a:r>
            <a:endParaRPr lang="pl-PL" sz="3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2576" y="2260584"/>
            <a:ext cx="8183880" cy="3979917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pl-PL" sz="2200" dirty="0"/>
              <a:t>Identyfikacja potrzeb osób pozostających bez zatrudnienia oraz diagnozowanie potrzeb szkoleniowych i możliwości doskonalenia zawodowego w regionie poprzez zastosowanie Indywidualnych Planów Działania – obligatoryjnie.</a:t>
            </a:r>
          </a:p>
          <a:p>
            <a:pPr lvl="0" algn="just"/>
            <a:r>
              <a:rPr lang="pl-PL" sz="2200" dirty="0"/>
              <a:t>Realizacja programów aktywizacji zawodowej obejmujących jedną lub kilka z następujących form wsparcia:</a:t>
            </a:r>
          </a:p>
          <a:p>
            <a:pPr lvl="1"/>
            <a:r>
              <a:rPr lang="pl-PL" sz="2200" dirty="0"/>
              <a:t>pośrednictwo pracy i/lub poradnictwo zawodowe;</a:t>
            </a:r>
          </a:p>
          <a:p>
            <a:pPr lvl="1"/>
            <a:r>
              <a:rPr lang="pl-PL" sz="2200" dirty="0"/>
              <a:t>staże/praktyki zawodowe;</a:t>
            </a:r>
          </a:p>
          <a:p>
            <a:pPr lvl="1"/>
            <a:r>
              <a:rPr lang="pl-PL" sz="2200" dirty="0"/>
              <a:t>szkolenia/kursy prowadzące do podniesienia, uzupełnienia lub zmiany kwalifikacji zawodowej;</a:t>
            </a:r>
          </a:p>
          <a:p>
            <a:pPr lvl="1"/>
            <a:r>
              <a:rPr lang="pl-PL" sz="2200" dirty="0"/>
              <a:t>subsydiowanie zatrudnienia;</a:t>
            </a:r>
          </a:p>
          <a:p>
            <a:pPr lvl="1"/>
            <a:r>
              <a:rPr lang="pl-PL" sz="2200" dirty="0"/>
              <a:t>wyposażenie lub doposażenie stanowiska pracy.</a:t>
            </a:r>
          </a:p>
          <a:p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09519" y="580986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2576" y="2573525"/>
            <a:ext cx="8183880" cy="4284475"/>
          </a:xfrm>
        </p:spPr>
        <p:txBody>
          <a:bodyPr>
            <a:noAutofit/>
          </a:bodyPr>
          <a:lstStyle/>
          <a:p>
            <a:pPr lvl="0" algn="just"/>
            <a:r>
              <a:rPr lang="pl-PL" sz="2000" dirty="0">
                <a:latin typeface="Calibri" pitchFamily="34" charset="0"/>
              </a:rPr>
              <a:t>Przyznanie jednorazowych środków na podjęcie działalności gospodarczej.</a:t>
            </a:r>
          </a:p>
          <a:p>
            <a:pPr lvl="0" algn="just"/>
            <a:r>
              <a:rPr lang="pl-PL" sz="2000" dirty="0">
                <a:latin typeface="Calibri" pitchFamily="34" charset="0"/>
              </a:rPr>
              <a:t>Zatrudnienie wspomagane dla osób z </a:t>
            </a:r>
            <a:r>
              <a:rPr lang="pl-PL" sz="2000" dirty="0" err="1">
                <a:latin typeface="Calibri" pitchFamily="34" charset="0"/>
              </a:rPr>
              <a:t>niepełnosprawnościami</a:t>
            </a:r>
            <a:r>
              <a:rPr lang="pl-PL" sz="2000" dirty="0">
                <a:latin typeface="Calibri" pitchFamily="34" charset="0"/>
              </a:rPr>
              <a:t>.</a:t>
            </a:r>
          </a:p>
          <a:p>
            <a:pPr lvl="0" algn="just"/>
            <a:r>
              <a:rPr lang="pl-PL" sz="2000" dirty="0">
                <a:latin typeface="Calibri" pitchFamily="34" charset="0"/>
              </a:rPr>
              <a:t>Wsparcie adaptacyjne pracownika, który uzyskał zatrudnienie w ramach projektu, w tym w ramach zatrudnienia subsydiowanego, lub wsparcie adaptacyjne dla osoby odbywającej staż, praktykę zawodową lub wolontariat, w zakresie dostosowania kompetencji i kwalifikacji pracownika / stażysty/praktykanta/wolontariusza do potrzeb pracodawcy oraz profilu wykonywanej pracy, obejmujące doradztwo, szkolenia oraz wsparcie indywidualnego opiekuna.</a:t>
            </a:r>
          </a:p>
          <a:p>
            <a:pPr>
              <a:buNone/>
            </a:pPr>
            <a:endParaRPr lang="pl-PL" sz="2000" i="1" dirty="0">
              <a:latin typeface="Calibri" pitchFamily="34" charset="0"/>
            </a:endParaRPr>
          </a:p>
          <a:p>
            <a:pPr algn="ctr">
              <a:buNone/>
            </a:pPr>
            <a:endParaRPr lang="pl-PL" sz="2000" i="1" dirty="0">
              <a:latin typeface="Calibri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65109" y="1384272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PODDZIAŁANIE 10.2.2 </a:t>
            </a:r>
            <a:br>
              <a:rPr lang="pl-PL" sz="3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</a:br>
            <a:r>
              <a:rPr lang="pl-PL" sz="3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typy projektów:</a:t>
            </a:r>
            <a:endParaRPr lang="pl-PL" sz="3000" b="1" dirty="0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09519" y="580986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6031" y="1384272"/>
            <a:ext cx="8183880" cy="1486494"/>
          </a:xfrm>
        </p:spPr>
        <p:txBody>
          <a:bodyPr>
            <a:noAutofit/>
          </a:bodyPr>
          <a:lstStyle/>
          <a:p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PODDZIAŁANIE 10.2.2 </a:t>
            </a:r>
            <a:b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podmioty uprawnione do ubiegania się </a:t>
            </a:r>
            <a:b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o dofinansowanie</a:t>
            </a:r>
            <a:endParaRPr lang="pl-PL" sz="30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9979" y="2479662"/>
            <a:ext cx="8366445" cy="4187952"/>
          </a:xfrm>
        </p:spPr>
        <p:txBody>
          <a:bodyPr>
            <a:normAutofit fontScale="70000" lnSpcReduction="20000"/>
          </a:bodyPr>
          <a:lstStyle/>
          <a:p>
            <a:pPr lvl="0" algn="just">
              <a:buNone/>
            </a:pPr>
            <a:r>
              <a:rPr lang="pl-PL" sz="3100" dirty="0"/>
              <a:t>		</a:t>
            </a:r>
          </a:p>
          <a:p>
            <a:pPr lvl="0" algn="ctr">
              <a:buNone/>
            </a:pPr>
            <a:r>
              <a:rPr lang="pl-PL" sz="3100" dirty="0">
                <a:latin typeface="Calibri" pitchFamily="34" charset="0"/>
              </a:rPr>
              <a:t>		</a:t>
            </a:r>
          </a:p>
          <a:p>
            <a:pPr lvl="0" algn="ctr">
              <a:buNone/>
            </a:pPr>
            <a:r>
              <a:rPr lang="pl-PL" sz="2700" dirty="0">
                <a:latin typeface="Calibri" pitchFamily="34" charset="0"/>
              </a:rPr>
              <a:t>		W ramach </a:t>
            </a:r>
            <a:r>
              <a:rPr lang="pl-PL" sz="2700" dirty="0" err="1">
                <a:latin typeface="Calibri" pitchFamily="34" charset="0"/>
              </a:rPr>
              <a:t>Poddziałania</a:t>
            </a:r>
            <a:r>
              <a:rPr lang="pl-PL" sz="2700" dirty="0">
                <a:latin typeface="Calibri" pitchFamily="34" charset="0"/>
              </a:rPr>
              <a:t> 10.2.2 Wsparcie aktywności zawodowej osób powyżej 29 roku życia pozostających bez zatrudnienia – ZIT (projekty konkursowe) o dofinansowanie mogą ubiegać się wszystkie podmioty  z wyłączeniem osób fizycznych (nie dotyczy osób prowadzących działalność gospodarczą lub oświatową na podstawie przepisów odrębnych), w tym m.in.: </a:t>
            </a:r>
          </a:p>
          <a:p>
            <a:pPr lvl="2">
              <a:buFont typeface="Wingdings" pitchFamily="2" charset="2"/>
              <a:buChar char="ü"/>
            </a:pPr>
            <a:endParaRPr lang="pl-PL" sz="2700" dirty="0">
              <a:latin typeface="Calibri" pitchFamily="34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pl-PL" sz="2700" dirty="0">
                <a:latin typeface="Calibri" pitchFamily="34" charset="0"/>
              </a:rPr>
              <a:t>Lokalne Grupy Działania, </a:t>
            </a:r>
          </a:p>
          <a:p>
            <a:pPr lvl="2">
              <a:buFont typeface="Wingdings" pitchFamily="2" charset="2"/>
              <a:buChar char="ü"/>
            </a:pPr>
            <a:r>
              <a:rPr lang="pl-PL" sz="2700" dirty="0">
                <a:latin typeface="Calibri" pitchFamily="34" charset="0"/>
              </a:rPr>
              <a:t>Powiatowe Urzędy Pracy, Miejski Urząd Pracy, </a:t>
            </a:r>
          </a:p>
          <a:p>
            <a:pPr lvl="2">
              <a:buFont typeface="Wingdings" pitchFamily="2" charset="2"/>
              <a:buChar char="ü"/>
            </a:pPr>
            <a:r>
              <a:rPr lang="pl-PL" sz="2700" dirty="0">
                <a:latin typeface="Calibri" pitchFamily="34" charset="0"/>
              </a:rPr>
              <a:t>podmioty świadczące usługi z zakresu aktywizacji zawodowej.</a:t>
            </a:r>
          </a:p>
          <a:p>
            <a:pPr algn="just">
              <a:buNone/>
            </a:pPr>
            <a:endParaRPr lang="pl-PL" sz="3500" dirty="0">
              <a:latin typeface="Calibri" pitchFamily="34" charset="0"/>
            </a:endParaRPr>
          </a:p>
          <a:p>
            <a:pPr algn="just">
              <a:buNone/>
            </a:pPr>
            <a:r>
              <a:rPr lang="pl-PL" sz="3500" dirty="0">
                <a:latin typeface="Calibri" pitchFamily="34" charset="0"/>
              </a:rPr>
              <a:t>		</a:t>
            </a:r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46031" y="617499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2544" y="1165194"/>
            <a:ext cx="8183880" cy="1051560"/>
          </a:xfrm>
        </p:spPr>
        <p:txBody>
          <a:bodyPr>
            <a:noAutofit/>
          </a:bodyPr>
          <a:lstStyle/>
          <a:p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PODDZIAŁANIE 10.2.2</a:t>
            </a:r>
            <a:b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  <a:t>kryteria dostępu:</a:t>
            </a:r>
            <a:endParaRPr lang="pl-PL" sz="30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5570" y="2132856"/>
            <a:ext cx="8048878" cy="4016430"/>
          </a:xfrm>
        </p:spPr>
        <p:txBody>
          <a:bodyPr>
            <a:normAutofit fontScale="92500"/>
          </a:bodyPr>
          <a:lstStyle/>
          <a:p>
            <a:pPr lvl="0" algn="just"/>
            <a:r>
              <a:rPr lang="pl-PL" sz="2200" dirty="0">
                <a:latin typeface="Calibri" pitchFamily="34" charset="0"/>
              </a:rPr>
              <a:t>Projekt jest skierowany do grup docelowych z </a:t>
            </a:r>
            <a:r>
              <a:rPr lang="pl-PL" sz="2200" b="1" dirty="0">
                <a:latin typeface="Calibri" pitchFamily="34" charset="0"/>
              </a:rPr>
              <a:t>Kieleckiego Obszaru Funkcjonalnego (KOF), </a:t>
            </a:r>
            <a:r>
              <a:rPr lang="pl-PL" sz="2200" dirty="0">
                <a:latin typeface="Calibri" pitchFamily="34" charset="0"/>
              </a:rPr>
              <a:t>które uczą się lub zamieszkują na terenie KOF </a:t>
            </a:r>
            <a:br>
              <a:rPr lang="pl-PL" sz="2200" dirty="0">
                <a:latin typeface="Calibri" pitchFamily="34" charset="0"/>
              </a:rPr>
            </a:br>
            <a:r>
              <a:rPr lang="pl-PL" sz="2200" dirty="0">
                <a:latin typeface="Calibri" pitchFamily="34" charset="0"/>
              </a:rPr>
              <a:t>w rozumieniu przepisów Kodeksu Cywilnego.</a:t>
            </a:r>
          </a:p>
          <a:p>
            <a:pPr lvl="0" algn="just"/>
            <a:r>
              <a:rPr lang="pl-PL" sz="2200" dirty="0">
                <a:latin typeface="Calibri" pitchFamily="34" charset="0"/>
              </a:rPr>
              <a:t>Wnioskodawca w okresie realizacji projektu prowadzi biuro projektu </a:t>
            </a:r>
            <a:br>
              <a:rPr lang="pl-PL" sz="2200" dirty="0">
                <a:latin typeface="Calibri" pitchFamily="34" charset="0"/>
              </a:rPr>
            </a:br>
            <a:r>
              <a:rPr lang="pl-PL" sz="2200" dirty="0">
                <a:latin typeface="Calibri" pitchFamily="34" charset="0"/>
              </a:rPr>
              <a:t>(lub posiada siedzibę, filię, delegaturę, oddział, czy inną prawnie dozwoloną formę organizacyjną działalności podmiotu) na terenie </a:t>
            </a:r>
            <a:r>
              <a:rPr lang="pl-PL" sz="2200" i="1" dirty="0">
                <a:latin typeface="Calibri" pitchFamily="34" charset="0"/>
              </a:rPr>
              <a:t>KOF obejmującym miasto Kielce i następujące gminy powiatu kieleckiego : Chęciny, Chmielnik, Daleszyce, Górno, Masłów, Miedziana Góra, Morawica, Piekoszów, </a:t>
            </a:r>
            <a:r>
              <a:rPr lang="pl-PL" sz="2200" i="1" dirty="0"/>
              <a:t>Sitkówka Nowiny, Strawczyn i Zagnańsk </a:t>
            </a:r>
            <a:br>
              <a:rPr lang="pl-PL" sz="2200" i="1" dirty="0"/>
            </a:br>
            <a:r>
              <a:rPr lang="pl-PL" sz="2200" dirty="0"/>
              <a:t>z możliwością udostępnienia pełnej dokumentacji wdrażanego projektu oraz zapewniające uczestnikom projektu możliwość osobistego kontaktu z jego kadrą.</a:t>
            </a:r>
            <a:r>
              <a:rPr lang="pl-PL" sz="2200" i="1" dirty="0"/>
              <a:t> </a:t>
            </a:r>
            <a:endParaRPr lang="pl-PL" sz="2200" dirty="0"/>
          </a:p>
          <a:p>
            <a:pPr lvl="0"/>
            <a:endParaRPr lang="pl-PL" dirty="0"/>
          </a:p>
          <a:p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46031" y="580986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3005" y="1092168"/>
            <a:ext cx="8183880" cy="1570059"/>
          </a:xfrm>
        </p:spPr>
        <p:txBody>
          <a:bodyPr>
            <a:noAutofit/>
          </a:bodyPr>
          <a:lstStyle/>
          <a:p>
            <a:b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PODDZIAŁANIE</a:t>
            </a: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 10.2.2 </a:t>
            </a:r>
            <a:b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kryteria dostępu:</a:t>
            </a:r>
            <a:b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endParaRPr lang="pl-PL" sz="30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7543" y="2078019"/>
            <a:ext cx="8178913" cy="4600637"/>
          </a:xfrm>
        </p:spPr>
        <p:txBody>
          <a:bodyPr>
            <a:normAutofit fontScale="92500"/>
          </a:bodyPr>
          <a:lstStyle/>
          <a:p>
            <a:pPr lvl="0" algn="just">
              <a:buNone/>
            </a:pPr>
            <a:r>
              <a:rPr lang="pl-PL" sz="2400" dirty="0"/>
              <a:t>		</a:t>
            </a:r>
            <a:r>
              <a:rPr lang="pl-PL" sz="2200" dirty="0"/>
              <a:t>Grupę docelową stanowią osoby powyżej 29 r. ż., znajdujące się </a:t>
            </a:r>
            <a:br>
              <a:rPr lang="pl-PL" sz="2200" dirty="0"/>
            </a:br>
            <a:r>
              <a:rPr lang="pl-PL" sz="2200" dirty="0"/>
              <a:t>w szczególnej sytuacji na rynku pracy, które są bezrobotne, poszukujące </a:t>
            </a:r>
            <a:br>
              <a:rPr lang="pl-PL" sz="2200" dirty="0"/>
            </a:br>
            <a:r>
              <a:rPr lang="pl-PL" sz="2200" dirty="0"/>
              <a:t>pracy (pozostające bez zatrudnienia) lub bierne zawodowo</a:t>
            </a:r>
            <a:r>
              <a:rPr lang="pl-PL" sz="2200" b="1" dirty="0"/>
              <a:t> </a:t>
            </a:r>
            <a:r>
              <a:rPr lang="pl-PL" sz="2200" dirty="0"/>
              <a:t>w tym zarejestrowane w Powiatowym/Miejskim Urzędzie Pracy jako bezrobotne, należące co najmniej do jednej z poniższych kategorii: </a:t>
            </a:r>
            <a:r>
              <a:rPr lang="pl-PL" sz="2400" dirty="0"/>
              <a:t>	</a:t>
            </a:r>
          </a:p>
          <a:p>
            <a:pPr lvl="0" algn="just">
              <a:buNone/>
            </a:pPr>
            <a:r>
              <a:rPr lang="pl-PL" sz="1900" dirty="0"/>
              <a:t>	osoby po 50 roku życia, </a:t>
            </a:r>
          </a:p>
          <a:p>
            <a:pPr lvl="1">
              <a:buFont typeface="Wingdings" pitchFamily="2" charset="2"/>
              <a:buChar char="ü"/>
            </a:pPr>
            <a:r>
              <a:rPr lang="pl-PL" sz="1900" dirty="0"/>
              <a:t>kobiety,</a:t>
            </a:r>
          </a:p>
          <a:p>
            <a:pPr lvl="1">
              <a:buFont typeface="Wingdings" pitchFamily="2" charset="2"/>
              <a:buChar char="ü"/>
            </a:pPr>
            <a:r>
              <a:rPr lang="pl-PL" sz="1900" dirty="0"/>
              <a:t>osoby z </a:t>
            </a:r>
            <a:r>
              <a:rPr lang="pl-PL" sz="1900" dirty="0" err="1"/>
              <a:t>niepełnosprawnościami</a:t>
            </a:r>
            <a:r>
              <a:rPr lang="pl-PL" sz="1900" dirty="0"/>
              <a:t>, </a:t>
            </a:r>
          </a:p>
          <a:p>
            <a:pPr lvl="1">
              <a:buFont typeface="Wingdings" pitchFamily="2" charset="2"/>
              <a:buChar char="ü"/>
            </a:pPr>
            <a:r>
              <a:rPr lang="pl-PL" sz="1900" dirty="0"/>
              <a:t>osoby długotrwale bezrobotne, </a:t>
            </a:r>
          </a:p>
          <a:p>
            <a:pPr lvl="1">
              <a:buFont typeface="Wingdings" pitchFamily="2" charset="2"/>
              <a:buChar char="ü"/>
            </a:pPr>
            <a:r>
              <a:rPr lang="pl-PL" sz="1900" dirty="0"/>
              <a:t>osoby z niskimi kwalifikacjami, </a:t>
            </a:r>
          </a:p>
          <a:p>
            <a:pPr lvl="1">
              <a:buFont typeface="Wingdings" pitchFamily="2" charset="2"/>
              <a:buChar char="ü"/>
            </a:pPr>
            <a:r>
              <a:rPr lang="pl-PL" sz="1900" dirty="0"/>
              <a:t>osoby sprawujące opiekę nad osobą zależną oraz powracające na rynek pracy po zakończonym okresie sprawowania opieki.</a:t>
            </a:r>
            <a:r>
              <a:rPr lang="pl-PL" sz="2100" dirty="0"/>
              <a:t>	</a:t>
            </a:r>
            <a:br>
              <a:rPr lang="pl-PL" sz="2400" dirty="0"/>
            </a:br>
            <a:endParaRPr lang="pl-PL" sz="2400" dirty="0"/>
          </a:p>
          <a:p>
            <a:pPr>
              <a:buNone/>
            </a:pPr>
            <a:endParaRPr lang="pl-PL" sz="2200" dirty="0">
              <a:latin typeface="Calibri" pitchFamily="34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46031" y="544473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2544" y="1238220"/>
            <a:ext cx="8183880" cy="1051560"/>
          </a:xfrm>
        </p:spPr>
        <p:txBody>
          <a:bodyPr>
            <a:normAutofit/>
          </a:bodyPr>
          <a:lstStyle/>
          <a:p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PODDZIAŁANIE 10.2.2 </a:t>
            </a:r>
            <a:b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kryteria dostępu:</a:t>
            </a:r>
            <a:endParaRPr lang="pl-PL" sz="3000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2576" y="2321496"/>
            <a:ext cx="8183880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b="1" dirty="0">
                <a:latin typeface="Calibri" pitchFamily="34" charset="0"/>
                <a:cs typeface="Times New Roman" pitchFamily="18" charset="0"/>
              </a:rPr>
              <a:t>UCZESTNICY PROJEKTU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sz="2000" dirty="0"/>
              <a:t>w przypadku osób zarejestrowanych jako bezrobotne grupę docelową stanowić mogą jedynie osoby, dla których ustalono pierwszy lub drugi profil pomocy (bezrobotni aktywni i bezrobotni wymagający wsparcia) zgodnie z art. 33 ustawy z dnia 20 kwietnia 2004 r.  </a:t>
            </a:r>
            <a:r>
              <a:rPr lang="pl-PL" sz="2000" i="1" dirty="0"/>
              <a:t>o promocji zatrudnienia i instytucjach rynku pracy</a:t>
            </a:r>
            <a:r>
              <a:rPr lang="pl-PL" sz="2000" dirty="0"/>
              <a:t> (Dz. U. z 2015 r., poz. 149, </a:t>
            </a:r>
            <a:br>
              <a:rPr lang="pl-PL" sz="2000" dirty="0"/>
            </a:br>
            <a:r>
              <a:rPr lang="pl-PL" sz="2000" dirty="0"/>
              <a:t>z </a:t>
            </a:r>
            <a:r>
              <a:rPr lang="pl-PL" sz="2000" dirty="0" err="1"/>
              <a:t>późn</a:t>
            </a:r>
            <a:r>
              <a:rPr lang="pl-PL" sz="2000" dirty="0"/>
              <a:t>. zm.).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sz="2000" dirty="0"/>
              <a:t>Projektodawca lub Partner na dzień złożenia wniosku posiada </a:t>
            </a:r>
            <a:br>
              <a:rPr lang="pl-PL" sz="2000" dirty="0"/>
            </a:br>
            <a:r>
              <a:rPr lang="pl-PL" sz="2000" dirty="0"/>
              <a:t>co najmniej roczne doświadczenie w prowadzeniu działalności związanej z aktywnością zawodową osób pozostających bez zatrudnienia.</a:t>
            </a:r>
          </a:p>
          <a:p>
            <a:pPr>
              <a:buNone/>
            </a:pPr>
            <a:endParaRPr lang="pl-PL" sz="3200" b="1" dirty="0">
              <a:latin typeface="Calibri" pitchFamily="34" charset="0"/>
              <a:cs typeface="Times New Roman" pitchFamily="18" charset="0"/>
            </a:endParaRPr>
          </a:p>
          <a:p>
            <a:endParaRPr lang="pl-PL" sz="3200" dirty="0"/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373004" y="544473"/>
            <a:ext cx="8361477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2544" y="1530324"/>
            <a:ext cx="8183880" cy="1051560"/>
          </a:xfrm>
        </p:spPr>
        <p:txBody>
          <a:bodyPr>
            <a:normAutofit/>
          </a:bodyPr>
          <a:lstStyle/>
          <a:p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PODDZIAŁANIE 10.2.2</a:t>
            </a:r>
            <a:b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</a:br>
            <a:r>
              <a:rPr lang="pl-PL" sz="3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kryteria dostępu: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6031" y="2406636"/>
            <a:ext cx="8105886" cy="4187952"/>
          </a:xfrm>
        </p:spPr>
        <p:txBody>
          <a:bodyPr/>
          <a:lstStyle/>
          <a:p>
            <a:pPr>
              <a:buNone/>
            </a:pPr>
            <a:endParaRPr lang="pl-PL" sz="2000" dirty="0">
              <a:latin typeface="Calibri" pitchFamily="34" charset="0"/>
            </a:endParaRPr>
          </a:p>
          <a:p>
            <a:r>
              <a:rPr lang="pl-PL" sz="2000" dirty="0">
                <a:latin typeface="Calibri" pitchFamily="34" charset="0"/>
              </a:rPr>
              <a:t>Co najmniej 20 % uczestników projektu stanowią osoby bierne zawodowo, czyli pozostające bez zatrudnienia lecz niezarejestrowane w Powiatowym/ Miejskim Urzędzie Pracy jako bezrobotne</a:t>
            </a:r>
          </a:p>
          <a:p>
            <a:pPr lvl="0"/>
            <a:r>
              <a:rPr lang="pl-PL" sz="2000" dirty="0">
                <a:latin typeface="Calibri" pitchFamily="34" charset="0"/>
              </a:rPr>
              <a:t>Wnioskodawca zaoferuje wszystkim uczestnikom co najmniej </a:t>
            </a:r>
            <a:br>
              <a:rPr lang="pl-PL" sz="2000" dirty="0">
                <a:latin typeface="Calibri" pitchFamily="34" charset="0"/>
              </a:rPr>
            </a:br>
            <a:r>
              <a:rPr lang="pl-PL" sz="2000" dirty="0">
                <a:latin typeface="Calibri" pitchFamily="34" charset="0"/>
              </a:rPr>
              <a:t>2 formy wsparcia możliwe do realizacji w ramach projektu oraz obowiązkowo Indywidualny Plan Działań.</a:t>
            </a:r>
          </a:p>
          <a:p>
            <a:r>
              <a:rPr lang="pl-PL" sz="2000" dirty="0">
                <a:latin typeface="Calibri" pitchFamily="34" charset="0"/>
              </a:rPr>
              <a:t>Okres realizacji projektu nie przekracza 24 miesięcy.</a:t>
            </a:r>
          </a:p>
          <a:p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4" b="13698"/>
          <a:stretch>
            <a:fillRect/>
          </a:stretch>
        </p:blipFill>
        <p:spPr>
          <a:xfrm>
            <a:off x="446031" y="617499"/>
            <a:ext cx="8324964" cy="6477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28297</TotalTime>
  <Words>758</Words>
  <Application>Microsoft Office PowerPoint</Application>
  <PresentationFormat>Pokaz na ekranie (4:3)</PresentationFormat>
  <Paragraphs>112</Paragraphs>
  <Slides>22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9" baseType="lpstr">
      <vt:lpstr>Arial</vt:lpstr>
      <vt:lpstr>Calibri</vt:lpstr>
      <vt:lpstr>Times New Roman</vt:lpstr>
      <vt:lpstr>Verdana</vt:lpstr>
      <vt:lpstr>Wingdings</vt:lpstr>
      <vt:lpstr>Wingdings 2</vt:lpstr>
      <vt:lpstr>Aspekt</vt:lpstr>
      <vt:lpstr>           Wojewódzki Urząd Pracy  w Kielcach </vt:lpstr>
      <vt:lpstr>Prezentacja programu PowerPoint</vt:lpstr>
      <vt:lpstr>PODDZIAŁANIE 10.2.2 typy projektów:</vt:lpstr>
      <vt:lpstr>Prezentacja programu PowerPoint</vt:lpstr>
      <vt:lpstr>PODDZIAŁANIE 10.2.2  podmioty uprawnione do ubiegania się  o dofinansowanie</vt:lpstr>
      <vt:lpstr>PODDZIAŁANIE 10.2.2 kryteria dostępu:</vt:lpstr>
      <vt:lpstr>    PODDZIAŁANIE 10.2.2  kryteria dostępu: </vt:lpstr>
      <vt:lpstr>PODDZIAŁANIE 10.2.2  kryteria dostępu:</vt:lpstr>
      <vt:lpstr>PODDZIAŁANIE 10.2.2 kryteria dostępu:</vt:lpstr>
      <vt:lpstr>  PODDZIAŁANIE 10.2.2  kryteria dostępu – efektywność zatrudnieniowa:</vt:lpstr>
      <vt:lpstr>PODDZIAŁANIE 10.2.2  kryteria dostępu – efektywność zatrudnieniowa:</vt:lpstr>
      <vt:lpstr>PODDZIAŁANIE 10.2.2  kryteria premiujące:</vt:lpstr>
      <vt:lpstr>PODDZIAŁANIE 10.2.2  kryteria premiujące:</vt:lpstr>
      <vt:lpstr>PODDZIAŁANIE 10.4.2  typy projektów:</vt:lpstr>
      <vt:lpstr>PODDZIAŁANIE 10.4.2  - podmioty uprawnione do ubiegania się  o dofinansowanie</vt:lpstr>
      <vt:lpstr>PODDZIAŁANIE 10.4.2  </vt:lpstr>
      <vt:lpstr>POPDDZIAŁANIE 10.4 .2  - kryteria dostępu:</vt:lpstr>
      <vt:lpstr>POPDDZIAŁANIE 10.4 .2  - kryteria dostępu:</vt:lpstr>
      <vt:lpstr>POPDDZIAŁANIE 10.4 .2  - kryteria dostępu:</vt:lpstr>
      <vt:lpstr>POPDDZIAŁANIE 10.4.2  - pozostałe kryteria dostępu:</vt:lpstr>
      <vt:lpstr>POPDDZIAŁANIE 10.4.2  dotacje - kryteria premiujące:</vt:lpstr>
      <vt:lpstr>Prezentacja programu PowerPoint</vt:lpstr>
    </vt:vector>
  </TitlesOfParts>
  <Company>WUP Kielce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WUP</dc:creator>
  <cp:lastModifiedBy>Magdalena Wąsik</cp:lastModifiedBy>
  <cp:revision>2949</cp:revision>
  <dcterms:created xsi:type="dcterms:W3CDTF">2006-10-19T09:43:25Z</dcterms:created>
  <dcterms:modified xsi:type="dcterms:W3CDTF">2016-09-21T18:41:56Z</dcterms:modified>
</cp:coreProperties>
</file>