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25"/>
  </p:notesMasterIdLst>
  <p:handoutMasterIdLst>
    <p:handoutMasterId r:id="rId26"/>
  </p:handoutMasterIdLst>
  <p:sldIdLst>
    <p:sldId id="1431" r:id="rId2"/>
    <p:sldId id="1750" r:id="rId3"/>
    <p:sldId id="1774" r:id="rId4"/>
    <p:sldId id="1759" r:id="rId5"/>
    <p:sldId id="1767" r:id="rId6"/>
    <p:sldId id="1768" r:id="rId7"/>
    <p:sldId id="1747" r:id="rId8"/>
    <p:sldId id="1748" r:id="rId9"/>
    <p:sldId id="1735" r:id="rId10"/>
    <p:sldId id="1736" r:id="rId11"/>
    <p:sldId id="1738" r:id="rId12"/>
    <p:sldId id="1766" r:id="rId13"/>
    <p:sldId id="1769" r:id="rId14"/>
    <p:sldId id="1746" r:id="rId15"/>
    <p:sldId id="1753" r:id="rId16"/>
    <p:sldId id="1754" r:id="rId17"/>
    <p:sldId id="1740" r:id="rId18"/>
    <p:sldId id="1741" r:id="rId19"/>
    <p:sldId id="1771" r:id="rId20"/>
    <p:sldId id="1770" r:id="rId21"/>
    <p:sldId id="1772" r:id="rId22"/>
    <p:sldId id="1773" r:id="rId23"/>
    <p:sldId id="1611" r:id="rId24"/>
  </p:sldIdLst>
  <p:sldSz cx="9144000" cy="6858000" type="screen4x3"/>
  <p:notesSz cx="6797675" cy="987425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F2DD"/>
    <a:srgbClr val="FAEFD2"/>
    <a:srgbClr val="FFFFCC"/>
    <a:srgbClr val="FFEBEB"/>
    <a:srgbClr val="CCFF99"/>
    <a:srgbClr val="D9EAC4"/>
    <a:srgbClr val="FFECAF"/>
    <a:srgbClr val="CC0066"/>
    <a:srgbClr val="CC3399"/>
    <a:srgbClr val="C3EF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yl z motywem 1 — Ak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9" autoAdjust="0"/>
    <p:restoredTop sz="98056" autoAdjust="0"/>
  </p:normalViewPr>
  <p:slideViewPr>
    <p:cSldViewPr>
      <p:cViewPr varScale="1">
        <p:scale>
          <a:sx n="110" d="100"/>
          <a:sy n="110" d="100"/>
        </p:scale>
        <p:origin x="158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813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30" tIns="45759" rIns="91530" bIns="45759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6" y="0"/>
            <a:ext cx="2944813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30" tIns="45759" rIns="91530" bIns="4575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80064"/>
            <a:ext cx="2944813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30" tIns="45759" rIns="91530" bIns="45759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6" y="9380064"/>
            <a:ext cx="2944813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30" tIns="45759" rIns="91530" bIns="4575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12465C20-7EAF-4B3A-A9B9-3DDA3BDE096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813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30" tIns="45759" rIns="91530" bIns="45759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6" y="0"/>
            <a:ext cx="2944813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30" tIns="45759" rIns="91530" bIns="4575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40300" cy="3705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2400"/>
            <a:ext cx="5438775" cy="4441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30" tIns="45759" rIns="91530" bIns="457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80064"/>
            <a:ext cx="2944813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30" tIns="45759" rIns="91530" bIns="45759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6" y="9380064"/>
            <a:ext cx="2944813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30" tIns="45759" rIns="91530" bIns="4575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354517AF-2A56-4EE6-A33D-44D6300B8BB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>
              <a:latin typeface="Arial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043D495-BD65-442B-B9DF-5115C0233913}" type="slidenum">
              <a:rPr lang="pl-PL" smtClean="0"/>
              <a:pPr>
                <a:defRPr/>
              </a:pPr>
              <a:t>23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Łącznik prosty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Tytuł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25" name="Podtytuł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6" name="Symbol zastępczy daty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168ECF2-BF6B-453C-9ACC-AF20B6F9BC9C}" type="datetime1">
              <a:rPr lang="pl-PL"/>
              <a:pPr>
                <a:defRPr/>
              </a:pPr>
              <a:t>03.04.2017</a:t>
            </a:fld>
            <a:r>
              <a:rPr lang="pl-PL"/>
              <a:t>07-03-2007</a:t>
            </a:r>
          </a:p>
        </p:txBody>
      </p:sp>
      <p:sp>
        <p:nvSpPr>
          <p:cNvPr id="7" name="Symbol zastępczy stopki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F835DA4-4299-4A0E-858D-96648305DE7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CA242-C6FC-48AE-98DF-11214FB3A780}" type="datetime1">
              <a:rPr lang="pl-PL"/>
              <a:pPr>
                <a:defRPr/>
              </a:pPr>
              <a:t>03.04.2017</a:t>
            </a:fld>
            <a:r>
              <a:rPr lang="pl-PL"/>
              <a:t>07-03-2007</a:t>
            </a:r>
          </a:p>
        </p:txBody>
      </p:sp>
      <p:sp>
        <p:nvSpPr>
          <p:cNvPr id="5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8713D-B98E-4B75-AD43-6214A34CB5E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8C1C245-6F8F-4B7D-B3C4-2D6FE42EC58A}" type="datetime1">
              <a:rPr lang="pl-PL"/>
              <a:pPr>
                <a:defRPr/>
              </a:pPr>
              <a:t>03.04.2017</a:t>
            </a:fld>
            <a:r>
              <a:rPr lang="pl-PL"/>
              <a:t>07-03-2007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81370E0E-D787-4B39-BDD9-5F498962DE4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91803-8414-4FCE-828C-32884605D571}" type="datetime1">
              <a:rPr lang="pl-PL"/>
              <a:pPr>
                <a:defRPr/>
              </a:pPr>
              <a:t>03.04.2017</a:t>
            </a:fld>
            <a:r>
              <a:rPr lang="pl-PL"/>
              <a:t>07-03-2007</a:t>
            </a:r>
          </a:p>
        </p:txBody>
      </p:sp>
      <p:sp>
        <p:nvSpPr>
          <p:cNvPr id="5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24E3C-89EC-4B13-A670-D8C86AB6599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96A7DCFA-6119-495E-A30C-E4BDD5E3A5BB}" type="datetime1">
              <a:rPr lang="pl-PL"/>
              <a:pPr>
                <a:defRPr/>
              </a:pPr>
              <a:t>03.04.2017</a:t>
            </a:fld>
            <a:r>
              <a:rPr lang="pl-PL"/>
              <a:t>07-03-2007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8343AF-3295-4BFD-86D8-44FED5A67DC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daty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22F81-4536-4E2D-BDE5-02AB131C6C39}" type="datetime1">
              <a:rPr lang="pl-PL"/>
              <a:pPr>
                <a:defRPr/>
              </a:pPr>
              <a:t>03.04.2017</a:t>
            </a:fld>
            <a:r>
              <a:rPr lang="pl-PL"/>
              <a:t>07-03-2007</a:t>
            </a:r>
          </a:p>
        </p:txBody>
      </p:sp>
      <p:sp>
        <p:nvSpPr>
          <p:cNvPr id="6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A68E5-3334-43EA-881E-44F861599E7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Symbol zastępczy daty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457FE-A627-4F53-83A5-968F3707A022}" type="datetime1">
              <a:rPr lang="pl-PL"/>
              <a:pPr>
                <a:defRPr/>
              </a:pPr>
              <a:t>03.04.2017</a:t>
            </a:fld>
            <a:r>
              <a:rPr lang="pl-PL"/>
              <a:t>07-03-2007</a:t>
            </a:r>
          </a:p>
        </p:txBody>
      </p:sp>
      <p:sp>
        <p:nvSpPr>
          <p:cNvPr id="8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B164C-69DD-4DBB-B186-768DF6C97A8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daty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750B2-16F7-4F67-B4C2-542A7029B743}" type="datetime1">
              <a:rPr lang="pl-PL"/>
              <a:pPr>
                <a:defRPr/>
              </a:pPr>
              <a:t>03.04.2017</a:t>
            </a:fld>
            <a:r>
              <a:rPr lang="pl-PL"/>
              <a:t>07-03-2007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14545-9E8B-40F9-B3AB-94EC69C0AB8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A6A7E-6090-418E-A640-BB87621D70AF}" type="datetime1">
              <a:rPr lang="pl-PL"/>
              <a:pPr>
                <a:defRPr/>
              </a:pPr>
              <a:t>03.04.2017</a:t>
            </a:fld>
            <a:r>
              <a:rPr lang="pl-PL"/>
              <a:t>07-03-2007</a:t>
            </a:r>
          </a:p>
        </p:txBody>
      </p:sp>
      <p:sp>
        <p:nvSpPr>
          <p:cNvPr id="3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3F61E-11C0-4B5A-8F65-CE4A5C465D7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daty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1B75D-7D3F-4E21-89E7-18083A59EEA8}" type="datetime1">
              <a:rPr lang="pl-PL"/>
              <a:pPr>
                <a:defRPr/>
              </a:pPr>
              <a:t>03.04.2017</a:t>
            </a:fld>
            <a:r>
              <a:rPr lang="pl-PL"/>
              <a:t>07-03-2007</a:t>
            </a:r>
          </a:p>
        </p:txBody>
      </p:sp>
      <p:sp>
        <p:nvSpPr>
          <p:cNvPr id="6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6D572-D162-4B61-8C64-EBA834E6C6F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Prostokąt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Symbol zastępczy obrazu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pl-PL" noProof="0"/>
              <a:t>Kliknij ikonę, aby dodać obraz</a:t>
            </a:r>
            <a:endParaRPr lang="en-US" noProof="0" dirty="0"/>
          </a:p>
        </p:txBody>
      </p:sp>
      <p:sp>
        <p:nvSpPr>
          <p:cNvPr id="7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F2D5D2E-1449-48BC-B1D9-09E33791384E}" type="datetime1">
              <a:rPr lang="pl-PL"/>
              <a:pPr>
                <a:defRPr/>
              </a:pPr>
              <a:t>03.04.2017</a:t>
            </a:fld>
            <a:r>
              <a:rPr lang="pl-PL"/>
              <a:t>07-03-2007</a:t>
            </a:r>
          </a:p>
        </p:txBody>
      </p:sp>
      <p:sp>
        <p:nvSpPr>
          <p:cNvPr id="8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B25A799-E18C-4192-AB8E-1F146E7FBF4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ymbol zastępczy tytułu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1030" name="Symbol zastępczy tekstu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27" name="Symbol zastępczy daty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59A09EE6-3207-407A-B527-75468C8DF34D}" type="datetime1">
              <a:rPr lang="pl-PL"/>
              <a:pPr>
                <a:defRPr/>
              </a:pPr>
              <a:t>03.04.2017</a:t>
            </a:fld>
            <a:r>
              <a:rPr lang="pl-PL"/>
              <a:t>07-03-2007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FE8D4A4A-33FA-4CAC-A38B-09A7B47C5CA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1" r:id="rId2"/>
    <p:sldLayoutId id="2147483749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50" r:id="rId9"/>
    <p:sldLayoutId id="2147483747" r:id="rId10"/>
    <p:sldLayoutId id="2147483751" r:id="rId11"/>
  </p:sldLayoutIdLst>
  <p:transition spd="med">
    <p:fade thruBlk="1"/>
  </p:transition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a.lizis@wup.kielce.p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>
          <a:xfrm>
            <a:off x="811161" y="3076553"/>
            <a:ext cx="7189863" cy="3067091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pl-PL" sz="28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br>
              <a:rPr lang="pl-PL" sz="28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br>
              <a:rPr lang="pl-PL" sz="28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br>
              <a:rPr lang="pl-PL" sz="28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br>
              <a:rPr lang="pl-PL" sz="28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br>
              <a:rPr lang="pl-PL" sz="28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br>
              <a:rPr lang="pl-PL" sz="28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br>
              <a:rPr lang="pl-PL" sz="28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br>
              <a:rPr lang="pl-PL" sz="28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28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PODMIOTOWY SYSTEM  FINANSOWANIA USŁUG ROZWOJOWYCH</a:t>
            </a:r>
            <a:br>
              <a:rPr lang="pl-PL" sz="28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br>
              <a:rPr lang="pl-PL" sz="28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br>
              <a:rPr lang="pl-PL" sz="28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20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REALIZACJA DZIAŁANIA 10.5 RPO WŚ</a:t>
            </a:r>
            <a:br>
              <a:rPr lang="pl-PL" sz="20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2000" cap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Przystosowanie pracowników, przedsiębiorstw </a:t>
            </a:r>
            <a:br>
              <a:rPr lang="pl-PL" sz="2000" cap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000" cap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 przedsiębiorców do zmian </a:t>
            </a:r>
            <a:br>
              <a:rPr lang="pl-PL" sz="2000" cap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pl-PL" sz="2000" cap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pl-PL" sz="2000" cap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pl-PL" sz="2000" cap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pl-PL" sz="16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8779" name="Text Box 11"/>
          <p:cNvSpPr txBox="1">
            <a:spLocks noChangeArrowheads="1"/>
          </p:cNvSpPr>
          <p:nvPr/>
        </p:nvSpPr>
        <p:spPr bwMode="auto">
          <a:xfrm>
            <a:off x="1404329" y="294482"/>
            <a:ext cx="579596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pl-PL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Wojewódzki Urząd Pracy </a:t>
            </a:r>
            <a:br>
              <a:rPr lang="pl-PL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w Kielcach</a:t>
            </a:r>
          </a:p>
        </p:txBody>
      </p:sp>
      <p:pic>
        <p:nvPicPr>
          <p:cNvPr id="6148" name="Obraz 7" descr="logo_wup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" y="215900"/>
            <a:ext cx="1681163" cy="91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0" name="Text Box 9"/>
          <p:cNvSpPr txBox="1">
            <a:spLocks noChangeArrowheads="1"/>
          </p:cNvSpPr>
          <p:nvPr/>
        </p:nvSpPr>
        <p:spPr bwMode="auto">
          <a:xfrm>
            <a:off x="5484813" y="5510213"/>
            <a:ext cx="3505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pl-PL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9893" y="224644"/>
            <a:ext cx="940559" cy="1091048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430214"/>
            <a:ext cx="7239000" cy="734980"/>
          </a:xfrm>
        </p:spPr>
        <p:txBody>
          <a:bodyPr/>
          <a:lstStyle/>
          <a:p>
            <a:pPr algn="ctr">
              <a:defRPr/>
            </a:pPr>
            <a:r>
              <a:rPr lang="pl-PL" sz="24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PSF – DO KOGO KIERUJEMY WSPARCIE:</a:t>
            </a:r>
            <a:br>
              <a:rPr lang="pl-PL" sz="24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pl-PL" sz="24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190500" y="1092200"/>
            <a:ext cx="7959725" cy="4597400"/>
          </a:xfrm>
        </p:spPr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Wsparcie w ramach projektu PSF (Działanie 10.5RPO WŚ) jest skierowane </a:t>
            </a:r>
            <a:r>
              <a:rPr lang="pl-PL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wyłącznie do mikro, małych i średnich przedsiębiorstw</a:t>
            </a:r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, w rozumieniu art. 2 załącznika I do rozporządzenia Komisji (UE) nr 651/2014 oraz ich pracowników, posiadających siedzibę lub jednostkę organizacyjną na terenie województwa świętokrzyskiego.</a:t>
            </a:r>
          </a:p>
          <a:p>
            <a:pPr>
              <a:buFont typeface="Wingdings 2" pitchFamily="18" charset="2"/>
              <a:buNone/>
              <a:defRPr/>
            </a:pPr>
            <a:r>
              <a:rPr lang="pl-PL" sz="1400" b="1" dirty="0">
                <a:latin typeface="Times New Roman" pitchFamily="18" charset="0"/>
                <a:cs typeface="Times New Roman" pitchFamily="18" charset="0"/>
              </a:rPr>
              <a:t>Wsparcie skoncentrowane zostanie na :</a:t>
            </a:r>
          </a:p>
          <a:p>
            <a:pPr lvl="0"/>
            <a:r>
              <a:rPr lang="pl-PL" sz="1400" b="1" dirty="0">
                <a:latin typeface="Times New Roman" pitchFamily="18" charset="0"/>
                <a:cs typeface="Times New Roman" pitchFamily="18" charset="0"/>
              </a:rPr>
              <a:t>pracownikach powyżej 50 roku życia </a:t>
            </a:r>
          </a:p>
          <a:p>
            <a:pPr lvl="0"/>
            <a:r>
              <a:rPr lang="pl-PL" sz="1400" b="1" dirty="0">
                <a:latin typeface="Times New Roman" pitchFamily="18" charset="0"/>
                <a:cs typeface="Times New Roman" pitchFamily="18" charset="0"/>
              </a:rPr>
              <a:t>pracownikach o niskich kwalifikacjach</a:t>
            </a:r>
          </a:p>
          <a:p>
            <a:r>
              <a:rPr lang="pl-PL" sz="1400" b="1" dirty="0">
                <a:latin typeface="Times New Roman" pitchFamily="18" charset="0"/>
                <a:cs typeface="Times New Roman" pitchFamily="18" charset="0"/>
              </a:rPr>
              <a:t>przedsiębiorstwach prowadzących działalność:</a:t>
            </a:r>
          </a:p>
          <a:p>
            <a:pPr>
              <a:buNone/>
            </a:pPr>
            <a:r>
              <a:rPr lang="pl-PL" sz="1400" b="1" dirty="0">
                <a:latin typeface="Times New Roman" pitchFamily="18" charset="0"/>
                <a:cs typeface="Times New Roman" pitchFamily="18" charset="0"/>
              </a:rPr>
              <a:t>       -   w obszarach stanowiących inteligentne specjalizacje regionu </a:t>
            </a:r>
            <a:r>
              <a:rPr lang="pl-PL" sz="1400" b="1" dirty="0" err="1">
                <a:latin typeface="Times New Roman" pitchFamily="18" charset="0"/>
                <a:cs typeface="Times New Roman" pitchFamily="18" charset="0"/>
              </a:rPr>
              <a:t>t.j</a:t>
            </a:r>
            <a:r>
              <a:rPr lang="pl-PL" sz="1400" b="1" dirty="0"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pl-PL" sz="1400" b="1" dirty="0">
                <a:latin typeface="Times New Roman" pitchFamily="18" charset="0"/>
                <a:cs typeface="Times New Roman" pitchFamily="18" charset="0"/>
              </a:rPr>
            </a:br>
            <a:r>
              <a:rPr lang="pl-PL" sz="1400" b="1" dirty="0">
                <a:latin typeface="Times New Roman" pitchFamily="18" charset="0"/>
                <a:cs typeface="Times New Roman" pitchFamily="18" charset="0"/>
              </a:rPr>
              <a:t>      metalowo-odlewniczej, </a:t>
            </a:r>
            <a:r>
              <a:rPr lang="pl-PL" sz="1400" b="1" dirty="0" err="1">
                <a:latin typeface="Times New Roman" pitchFamily="18" charset="0"/>
                <a:cs typeface="Times New Roman" pitchFamily="18" charset="0"/>
              </a:rPr>
              <a:t>zasobooszczędnym</a:t>
            </a:r>
            <a:r>
              <a:rPr lang="pl-PL" sz="1400" b="1" dirty="0">
                <a:latin typeface="Times New Roman" pitchFamily="18" charset="0"/>
                <a:cs typeface="Times New Roman" pitchFamily="18" charset="0"/>
              </a:rPr>
              <a:t> budownictwie, turystyce </a:t>
            </a:r>
            <a:br>
              <a:rPr lang="pl-PL" sz="1400" b="1" dirty="0">
                <a:latin typeface="Times New Roman" pitchFamily="18" charset="0"/>
                <a:cs typeface="Times New Roman" pitchFamily="18" charset="0"/>
              </a:rPr>
            </a:br>
            <a:r>
              <a:rPr lang="pl-PL" sz="1400" b="1" dirty="0">
                <a:latin typeface="Times New Roman" pitchFamily="18" charset="0"/>
                <a:cs typeface="Times New Roman" pitchFamily="18" charset="0"/>
              </a:rPr>
              <a:t>      zdrowotnej i prozdrowotnej,</a:t>
            </a:r>
          </a:p>
          <a:p>
            <a:pPr>
              <a:buNone/>
            </a:pPr>
            <a:r>
              <a:rPr lang="pl-PL" sz="1400" b="1" dirty="0">
                <a:latin typeface="Times New Roman" pitchFamily="18" charset="0"/>
                <a:cs typeface="Times New Roman" pitchFamily="18" charset="0"/>
              </a:rPr>
              <a:t>      -    w branżach o najwyższym potencjale do tworzenia nowych miejsc pracy</a:t>
            </a:r>
            <a:br>
              <a:rPr lang="pl-PL" sz="1400" b="1" dirty="0">
                <a:latin typeface="Times New Roman" pitchFamily="18" charset="0"/>
                <a:cs typeface="Times New Roman" pitchFamily="18" charset="0"/>
              </a:rPr>
            </a:br>
            <a:r>
              <a:rPr lang="pl-PL" sz="1400" b="1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pl-PL" sz="1400" b="1" dirty="0" err="1">
                <a:latin typeface="Times New Roman" pitchFamily="18" charset="0"/>
                <a:cs typeface="Times New Roman" pitchFamily="18" charset="0"/>
              </a:rPr>
              <a:t>t.j</a:t>
            </a:r>
            <a:r>
              <a:rPr lang="pl-PL" sz="1400" b="1" dirty="0">
                <a:latin typeface="Times New Roman" pitchFamily="18" charset="0"/>
                <a:cs typeface="Times New Roman" pitchFamily="18" charset="0"/>
              </a:rPr>
              <a:t>: metalurgicznej, maszynowej, odlewniczej, motoryzacyjnej, </a:t>
            </a:r>
            <a:br>
              <a:rPr lang="pl-PL" sz="1400" b="1" dirty="0">
                <a:latin typeface="Times New Roman" pitchFamily="18" charset="0"/>
                <a:cs typeface="Times New Roman" pitchFamily="18" charset="0"/>
              </a:rPr>
            </a:br>
            <a:r>
              <a:rPr lang="pl-PL" sz="1400" b="1" dirty="0">
                <a:latin typeface="Times New Roman" pitchFamily="18" charset="0"/>
                <a:cs typeface="Times New Roman" pitchFamily="18" charset="0"/>
              </a:rPr>
              <a:t>      wydobywczej i przeróbki surowców skalnych, budowlanej oraz </a:t>
            </a:r>
            <a:br>
              <a:rPr lang="pl-PL" sz="1400" b="1" dirty="0">
                <a:latin typeface="Times New Roman" pitchFamily="18" charset="0"/>
                <a:cs typeface="Times New Roman" pitchFamily="18" charset="0"/>
              </a:rPr>
            </a:br>
            <a:r>
              <a:rPr lang="pl-PL" sz="1400" b="1" dirty="0">
                <a:latin typeface="Times New Roman" pitchFamily="18" charset="0"/>
                <a:cs typeface="Times New Roman" pitchFamily="18" charset="0"/>
              </a:rPr>
              <a:t>      turystycznej,</a:t>
            </a:r>
          </a:p>
          <a:p>
            <a:r>
              <a:rPr lang="pl-PL" sz="1400" b="1" dirty="0">
                <a:latin typeface="Times New Roman" pitchFamily="18" charset="0"/>
                <a:cs typeface="Times New Roman" pitchFamily="18" charset="0"/>
              </a:rPr>
              <a:t>określona jako srebrny, biały lub zielony sektor,</a:t>
            </a:r>
          </a:p>
          <a:p>
            <a:pPr lvl="0"/>
            <a:r>
              <a:rPr lang="pl-PL" sz="1400" b="1" dirty="0">
                <a:latin typeface="Times New Roman" pitchFamily="18" charset="0"/>
                <a:cs typeface="Times New Roman" pitchFamily="18" charset="0"/>
              </a:rPr>
              <a:t>przedsiębiorstwach wysokiego wzrostu</a:t>
            </a:r>
          </a:p>
          <a:p>
            <a:pPr lvl="0"/>
            <a:r>
              <a:rPr lang="pl-PL" sz="1400" b="1" dirty="0">
                <a:latin typeface="Times New Roman" pitchFamily="18" charset="0"/>
                <a:cs typeface="Times New Roman" pitchFamily="18" charset="0"/>
              </a:rPr>
              <a:t>przedsiębiorcach, którzy uzyskali wsparcie w postaci analizy potrzeb rozwojowych lub planów rozwoju w ramach działania 2.2. PO WER.</a:t>
            </a:r>
          </a:p>
          <a:p>
            <a:pPr>
              <a:buFont typeface="Wingdings 2" pitchFamily="18" charset="2"/>
              <a:buNone/>
              <a:defRPr/>
            </a:pPr>
            <a:endParaRPr lang="pl-PL" sz="1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endParaRPr lang="pl-PL" sz="1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endParaRPr lang="pl-PL" sz="1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  <a:defRPr/>
            </a:pPr>
            <a:endParaRPr lang="pl-PL" sz="1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  <a:defRPr/>
            </a:pPr>
            <a:endParaRPr lang="pl-PL" sz="1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  <a:defRPr/>
            </a:pPr>
            <a:endParaRPr lang="pl-PL" sz="1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  <a:defRPr/>
            </a:pPr>
            <a:endParaRPr lang="pl-PL" sz="1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  <a:defRPr/>
            </a:pPr>
            <a:endParaRPr lang="pl-PL" sz="1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  <a:defRPr/>
            </a:pPr>
            <a:endParaRPr lang="pl-PL" sz="1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  <a:defRPr/>
            </a:pPr>
            <a:endParaRPr lang="pl-PL" sz="1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  <a:defRPr/>
            </a:pPr>
            <a:endParaRPr lang="pl-PL" sz="1800" b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pl-PL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430214"/>
            <a:ext cx="7239000" cy="734980"/>
          </a:xfrm>
        </p:spPr>
        <p:txBody>
          <a:bodyPr/>
          <a:lstStyle/>
          <a:p>
            <a:pPr algn="ctr">
              <a:defRPr/>
            </a:pPr>
            <a:r>
              <a:rPr lang="pl-PL" sz="24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PSF – POZIOM REFUNDACJI:</a:t>
            </a:r>
            <a:br>
              <a:rPr lang="pl-PL" sz="24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pl-PL" sz="24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5" name="Symbol zastępczy zawartości 4"/>
          <p:cNvSpPr>
            <a:spLocks noGrp="1"/>
          </p:cNvSpPr>
          <p:nvPr>
            <p:ph idx="1"/>
          </p:nvPr>
        </p:nvSpPr>
        <p:spPr>
          <a:xfrm>
            <a:off x="190500" y="1055688"/>
            <a:ext cx="7959725" cy="4597400"/>
          </a:xfrm>
        </p:spPr>
        <p:txBody>
          <a:bodyPr/>
          <a:lstStyle/>
          <a:p>
            <a:pPr>
              <a:buNone/>
            </a:pPr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     Poziom refundacji (dofinansowania) dla pojedynczej usługi rozwojowej (doradczej lub szkoleniowej) uzależniony jest od wielkości przedsiębiorstwa oraz przynależności do preferowanych grup docelowych oraz usług i może wynieść maksymalnie:</a:t>
            </a:r>
          </a:p>
          <a:p>
            <a:pPr lvl="0"/>
            <a:r>
              <a:rPr lang="pl-PL" sz="1800" dirty="0" err="1">
                <a:latin typeface="Times New Roman" pitchFamily="18" charset="0"/>
                <a:cs typeface="Times New Roman" pitchFamily="18" charset="0"/>
              </a:rPr>
              <a:t>samozatrudnieni</a:t>
            </a: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, mikro i małe przedsiębiorstwa - 80%, </a:t>
            </a:r>
          </a:p>
          <a:p>
            <a:pPr lvl="0"/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średnie przedsiębiorstwa - 50%, </a:t>
            </a:r>
          </a:p>
          <a:p>
            <a:pPr lvl="0"/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dla pracowników powyżej 50 roku życia – 80%, </a:t>
            </a:r>
          </a:p>
          <a:p>
            <a:pPr lvl="0"/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dla pracowników o niskich kwalifikacjach – 80%,</a:t>
            </a:r>
          </a:p>
          <a:p>
            <a:pPr lvl="0"/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przedsiębiorstwa wysokiego wzrostu – 80%</a:t>
            </a:r>
          </a:p>
          <a:p>
            <a:pPr lvl="0"/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przedsiębiorcy, którzy uzyskali wsparcie w postaci analizy potrzeb rozwojowych lub planów rozwoju w ramach działania 2.2. PO WER – 80%</a:t>
            </a:r>
          </a:p>
          <a:p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dla przedsiębiorstw prowadzących działalność w obszarach stanowiących inteligentne specjalizacje regionu </a:t>
            </a:r>
            <a:r>
              <a:rPr lang="pl-PL" sz="1800" dirty="0" err="1">
                <a:latin typeface="Times New Roman" pitchFamily="18" charset="0"/>
                <a:cs typeface="Times New Roman" pitchFamily="18" charset="0"/>
              </a:rPr>
              <a:t>t.j</a:t>
            </a: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: metalowo-odlewniczym, </a:t>
            </a:r>
            <a:r>
              <a:rPr lang="pl-PL" sz="1800" dirty="0" err="1">
                <a:latin typeface="Times New Roman" pitchFamily="18" charset="0"/>
                <a:cs typeface="Times New Roman" pitchFamily="18" charset="0"/>
              </a:rPr>
              <a:t>zasobooszczędnym</a:t>
            </a: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 budownictwie, turystyce zdrowotnej i prozdrowotnej – 80%,</a:t>
            </a:r>
          </a:p>
          <a:p>
            <a:pPr lvl="0"/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dla przedsiębiorstw prowadzących działalność w branżach o najwyższym potencjale do tworzenia nowych miejsc pracy </a:t>
            </a:r>
            <a:r>
              <a:rPr lang="pl-PL" sz="1800" dirty="0" err="1">
                <a:latin typeface="Times New Roman" pitchFamily="18" charset="0"/>
                <a:cs typeface="Times New Roman" pitchFamily="18" charset="0"/>
              </a:rPr>
              <a:t>t.j</a:t>
            </a: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: metalurgicznej, maszynowej, odlewniczej, motoryzacyjnej, wydobywczej i przeróbki surowców skalnych, budowlanej oraz turystycznej  – 80%,</a:t>
            </a:r>
          </a:p>
          <a:p>
            <a:endParaRPr lang="pl-PL" sz="1800" b="1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pl-PL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430214"/>
            <a:ext cx="7239000" cy="734980"/>
          </a:xfrm>
        </p:spPr>
        <p:txBody>
          <a:bodyPr/>
          <a:lstStyle/>
          <a:p>
            <a:pPr algn="ctr">
              <a:defRPr/>
            </a:pPr>
            <a:r>
              <a:rPr lang="pl-PL" sz="24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PSF – POZIOM REFUNDACJI:</a:t>
            </a:r>
            <a:br>
              <a:rPr lang="pl-PL" sz="24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pl-PL" sz="24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5" name="Symbol zastępczy zawartości 4"/>
          <p:cNvSpPr>
            <a:spLocks noGrp="1"/>
          </p:cNvSpPr>
          <p:nvPr>
            <p:ph idx="1"/>
          </p:nvPr>
        </p:nvSpPr>
        <p:spPr>
          <a:xfrm>
            <a:off x="190500" y="1055688"/>
            <a:ext cx="7959725" cy="4597400"/>
          </a:xfrm>
        </p:spPr>
        <p:txBody>
          <a:bodyPr/>
          <a:lstStyle/>
          <a:p>
            <a:pPr lvl="0"/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dla przedsiębiorstw prowadzących działalność w sektorze określonym jako srebrny, biały lub zielony sektor – 80 %,</a:t>
            </a:r>
          </a:p>
          <a:p>
            <a:pPr>
              <a:buNone/>
            </a:pPr>
            <a:r>
              <a:rPr lang="pl-PL" sz="1400" b="1" dirty="0"/>
              <a:t>„</a:t>
            </a:r>
            <a:r>
              <a:rPr lang="pl-PL" sz="1400" b="1" i="1" dirty="0"/>
              <a:t>Białe miejsca pracy” </a:t>
            </a:r>
            <a:r>
              <a:rPr lang="pl-PL" sz="1400" i="1" dirty="0"/>
              <a:t>to stanowiska i/lub czynności podejmowane w lecznictwie, ochronie zdrowia (np. leczenie, opieka szpitalna, ambulatoryjna oraz rehabilitacja), farmaceutyce, </a:t>
            </a:r>
            <a:br>
              <a:rPr lang="pl-PL" sz="1400" i="1" dirty="0"/>
            </a:br>
            <a:r>
              <a:rPr lang="pl-PL" sz="1400" i="1" dirty="0"/>
              <a:t>w jednostkach </a:t>
            </a:r>
            <a:r>
              <a:rPr lang="pl-PL" sz="1400" i="1" dirty="0" err="1"/>
              <a:t>medyczno</a:t>
            </a:r>
            <a:r>
              <a:rPr lang="pl-PL" sz="1400" i="1" dirty="0"/>
              <a:t>–opiekuńczych (np. żłobek, hospicjum, dzienne domy opieki medycznej/ dzienne domy opiekuńczo-rehabilitacyjne oraz organizacje pozarządowe) </a:t>
            </a:r>
            <a:br>
              <a:rPr lang="pl-PL" sz="1400" i="1" dirty="0"/>
            </a:br>
            <a:r>
              <a:rPr lang="pl-PL" sz="1400" i="1" dirty="0"/>
              <a:t>i w usługach paramedycznych (ratownictwo drogowe, górskie, wodne) oraz w przemyśle produktów (wyrobów i usług) medycznych. Definicja wskazana w </a:t>
            </a:r>
            <a:r>
              <a:rPr lang="pl-PL" sz="1400" i="1" dirty="0" err="1"/>
              <a:t>opracowaniu:ANALIZA</a:t>
            </a:r>
            <a:r>
              <a:rPr lang="pl-PL" sz="1400" i="1" dirty="0"/>
              <a:t> ZAPOTRZEBOWANIA NA KSZTAŁCENIE W KIERUNKACH I ROZWIJANIE MIEJSC PRACY   </a:t>
            </a:r>
            <a:br>
              <a:rPr lang="pl-PL" sz="1400" i="1" dirty="0"/>
            </a:br>
            <a:r>
              <a:rPr lang="pl-PL" sz="1400" i="1" dirty="0"/>
              <a:t>W OBSZARZE „BIAŁEGO SEKTORA” W WOJEWÓDZTWIE ŚWIĘTOKRZYSKIM    </a:t>
            </a:r>
          </a:p>
          <a:p>
            <a:pPr>
              <a:buNone/>
            </a:pPr>
            <a:r>
              <a:rPr lang="pl-PL" sz="1400" b="1" i="1" dirty="0"/>
              <a:t>Srebrna gospodarka </a:t>
            </a:r>
            <a:r>
              <a:rPr lang="pl-PL" sz="1400" i="1" dirty="0"/>
              <a:t>(</a:t>
            </a:r>
            <a:r>
              <a:rPr lang="pl-PL" sz="1400" i="1" dirty="0" err="1"/>
              <a:t>silver</a:t>
            </a:r>
            <a:r>
              <a:rPr lang="pl-PL" sz="1400" i="1" dirty="0"/>
              <a:t> </a:t>
            </a:r>
            <a:r>
              <a:rPr lang="pl-PL" sz="1400" i="1" dirty="0" err="1"/>
              <a:t>economy</a:t>
            </a:r>
            <a:r>
              <a:rPr lang="pl-PL" sz="1400" i="1" dirty="0"/>
              <a:t>) to system ekonomiczny ukierunkowany na wykorzystanie potencjału osób starszych i uwzględniający ich potrzeby (Ministerstwo Pracy i Polityki Społecznej, Długofalowa polityka senioralna w Polsce na lata 2014-2020 w zarysie.)</a:t>
            </a:r>
            <a:endParaRPr lang="pl-PL" sz="14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1400" b="1" i="1" dirty="0"/>
              <a:t>Zielone miejsca pracy </a:t>
            </a:r>
            <a:r>
              <a:rPr lang="pl-PL" sz="1400" i="1" dirty="0"/>
              <a:t>- Komisja Europejska definiuje jako wszelkie miejsca pracy, które są zależne od  środowiska naturalnego, bądź zostały stworzone, zamienione lub przekształcone (pod względem </a:t>
            </a:r>
            <a:r>
              <a:rPr lang="pl-PL" sz="1400" i="1" dirty="0" err="1"/>
              <a:t>ekologizacji</a:t>
            </a:r>
            <a:r>
              <a:rPr lang="pl-PL" sz="1400" i="1" dirty="0"/>
              <a:t> kwalifikacji, metod pracy, profilu stanowisk itd.) w procesie przechodzenia w kierunku bardziej ekologicznej gospodarki. Zwykle są one postrzegane jako miejsca pracy bezpośrednio związane z obszarem ochrony środowiska, sektorami obejmującymi takie działalności jak: ochrona powietrza, gleby, wód, krajobrazu, zarządzanie odpadami, oczyszczanie ścieków.</a:t>
            </a:r>
          </a:p>
          <a:p>
            <a:pPr>
              <a:buNone/>
            </a:pPr>
            <a:endParaRPr lang="pl-PL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430214"/>
            <a:ext cx="7239000" cy="734980"/>
          </a:xfrm>
        </p:spPr>
        <p:txBody>
          <a:bodyPr/>
          <a:lstStyle/>
          <a:p>
            <a:pPr algn="ctr">
              <a:defRPr/>
            </a:pPr>
            <a:r>
              <a:rPr lang="pl-PL" sz="24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PSF – POZIOM REFUNDACJI:</a:t>
            </a:r>
            <a:br>
              <a:rPr lang="pl-PL" sz="24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pl-PL" sz="24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5" name="Symbol zastępczy zawartości 4"/>
          <p:cNvSpPr>
            <a:spLocks noGrp="1"/>
          </p:cNvSpPr>
          <p:nvPr>
            <p:ph idx="1"/>
          </p:nvPr>
        </p:nvSpPr>
        <p:spPr>
          <a:xfrm>
            <a:off x="190500" y="1055688"/>
            <a:ext cx="7959725" cy="4597400"/>
          </a:xfrm>
        </p:spPr>
        <p:txBody>
          <a:bodyPr/>
          <a:lstStyle/>
          <a:p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usługi rozwojowe prowadzące do zdobycia kwalifikacji, o których mowa </a:t>
            </a:r>
            <a:br>
              <a:rPr lang="pl-PL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w art. 2 pkt 8 ustawy z dnia 22 grudnia 2015 roku o Zintegrowanym Systemie Kwalifikacji lub polegających na walidacji  o której mowa </a:t>
            </a:r>
            <a:br>
              <a:rPr lang="pl-PL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w art. 2 </a:t>
            </a:r>
            <a:r>
              <a:rPr lang="pl-PL" sz="1800" b="1" dirty="0" err="1">
                <a:latin typeface="Times New Roman" pitchFamily="18" charset="0"/>
                <a:cs typeface="Times New Roman" pitchFamily="18" charset="0"/>
              </a:rPr>
              <a:t>pkt</a:t>
            </a:r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 22 tej ustawy – 80%.</a:t>
            </a:r>
          </a:p>
          <a:p>
            <a:pPr>
              <a:buNone/>
            </a:pPr>
            <a:r>
              <a:rPr lang="pl-PL" sz="1600" b="1" dirty="0">
                <a:latin typeface="Times New Roman" pitchFamily="18" charset="0"/>
                <a:cs typeface="Times New Roman" pitchFamily="18" charset="0"/>
              </a:rPr>
              <a:t>       (art.2 pkt.8 </a:t>
            </a:r>
            <a:r>
              <a:rPr lang="pl-PL" sz="1600" dirty="0">
                <a:latin typeface="Times New Roman" pitchFamily="18" charset="0"/>
                <a:cs typeface="Times New Roman" pitchFamily="18" charset="0"/>
              </a:rPr>
              <a:t>kwalifikacja – zestaw efektów uczenia się w zakresie wiedzy, umiejętności oraz kompetencji społecznych, nabytych w edukacji formalnej, edukacji </a:t>
            </a:r>
            <a:r>
              <a:rPr lang="pl-PL" sz="1600" dirty="0" err="1">
                <a:latin typeface="Times New Roman" pitchFamily="18" charset="0"/>
                <a:cs typeface="Times New Roman" pitchFamily="18" charset="0"/>
              </a:rPr>
              <a:t>pozaformalnej</a:t>
            </a:r>
            <a:r>
              <a:rPr lang="pl-PL" sz="16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pl-PL" sz="1600" dirty="0">
                <a:latin typeface="Times New Roman" pitchFamily="18" charset="0"/>
                <a:cs typeface="Times New Roman" pitchFamily="18" charset="0"/>
              </a:rPr>
            </a:br>
            <a:r>
              <a:rPr lang="pl-PL" sz="1600" dirty="0">
                <a:latin typeface="Times New Roman" pitchFamily="18" charset="0"/>
                <a:cs typeface="Times New Roman" pitchFamily="18" charset="0"/>
              </a:rPr>
              <a:t>lub poprzez uczenie się nieformalne, zgodnych z ustalonymi dla danej kwalifikacji wymaganiami, których osiągnięcie zostało sprawdzone w walidacji oraz formalnie potwierdzone przez uprawniony podmiot certyfikujący;</a:t>
            </a:r>
          </a:p>
          <a:p>
            <a:pPr>
              <a:buNone/>
            </a:pPr>
            <a:r>
              <a:rPr lang="pl-PL" sz="1600" b="1" dirty="0">
                <a:latin typeface="Times New Roman" pitchFamily="18" charset="0"/>
                <a:cs typeface="Times New Roman" pitchFamily="18" charset="0"/>
              </a:rPr>
              <a:t>       art.2 pkt.22 </a:t>
            </a:r>
            <a:r>
              <a:rPr lang="pl-PL" sz="1600" dirty="0">
                <a:latin typeface="Times New Roman" pitchFamily="18" charset="0"/>
                <a:cs typeface="Times New Roman" pitchFamily="18" charset="0"/>
              </a:rPr>
              <a:t>walidacja – sprawdzenie, czy osoba ubiegająca się o nadanie określonej kwalifikacji, niezależnie od sposobu uczenia się tej osoby, osiągnęła wyodrębnioną część lub całość efektów uczenia się wymaganych dla tej kwalifikacji;</a:t>
            </a:r>
          </a:p>
          <a:p>
            <a:pPr>
              <a:buNone/>
            </a:pPr>
            <a:endParaRPr lang="pl-PL" sz="14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990571"/>
          </a:xfrm>
        </p:spPr>
        <p:txBody>
          <a:bodyPr>
            <a:normAutofit/>
          </a:bodyPr>
          <a:lstStyle/>
          <a:p>
            <a:pPr algn="ctr"/>
            <a:r>
              <a:rPr lang="pl-PL" sz="32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PSF – Zasady refundacji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200" dirty="0">
                <a:latin typeface="Times New Roman" pitchFamily="18" charset="0"/>
                <a:cs typeface="Times New Roman" pitchFamily="18" charset="0"/>
              </a:rPr>
              <a:t>Poziomy refundacji poniesionych kosztów nie sumują się. Przewiduje sie zastosowanie najkorzystniejszego poziomu refundacji dla przedsiębiorstwa.</a:t>
            </a:r>
          </a:p>
          <a:p>
            <a:endParaRPr lang="pl-PL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2200" dirty="0">
                <a:latin typeface="Times New Roman" pitchFamily="18" charset="0"/>
                <a:cs typeface="Times New Roman" pitchFamily="18" charset="0"/>
              </a:rPr>
              <a:t>Wartość dofinansowania pojedynczej usługi rozwojowej dla jednego uczestnika indywidualnego projektu PSF nie może przekroczyć kwoty </a:t>
            </a:r>
            <a:r>
              <a:rPr lang="pl-PL" sz="2200" b="1" dirty="0">
                <a:latin typeface="Times New Roman" pitchFamily="18" charset="0"/>
                <a:cs typeface="Times New Roman" pitchFamily="18" charset="0"/>
              </a:rPr>
              <a:t>6000 zł </a:t>
            </a:r>
            <a:r>
              <a:rPr lang="pl-PL" sz="2200" dirty="0">
                <a:latin typeface="Times New Roman" pitchFamily="18" charset="0"/>
                <a:cs typeface="Times New Roman" pitchFamily="18" charset="0"/>
              </a:rPr>
              <a:t>bez względu na poziom dofinansowania kosztów usługi rozwojowej.</a:t>
            </a:r>
          </a:p>
          <a:p>
            <a:endParaRPr lang="pl-PL" sz="22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pl-PL" sz="2200" dirty="0">
                <a:latin typeface="Times New Roman" pitchFamily="18" charset="0"/>
                <a:cs typeface="Times New Roman" pitchFamily="18" charset="0"/>
              </a:rPr>
              <a:t>Maksymalna wartość dofinansowania dla jednego uczestnika instytucjonalnego wynosi </a:t>
            </a:r>
            <a:r>
              <a:rPr lang="pl-PL" sz="2200" b="1" dirty="0">
                <a:latin typeface="Times New Roman" pitchFamily="18" charset="0"/>
                <a:cs typeface="Times New Roman" pitchFamily="18" charset="0"/>
              </a:rPr>
              <a:t>60 000 PLN </a:t>
            </a:r>
            <a:r>
              <a:rPr lang="pl-PL" sz="2200" dirty="0">
                <a:latin typeface="Times New Roman" pitchFamily="18" charset="0"/>
                <a:cs typeface="Times New Roman" pitchFamily="18" charset="0"/>
              </a:rPr>
              <a:t>na cały okres projektu realizowanego w ramach PSF.</a:t>
            </a:r>
          </a:p>
          <a:p>
            <a:endParaRPr lang="pl-PL" sz="2200" dirty="0"/>
          </a:p>
        </p:txBody>
      </p:sp>
    </p:spTree>
  </p:cSld>
  <p:clrMapOvr>
    <a:masterClrMapping/>
  </p:clrMapOvr>
  <p:transition spd="med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PSF – Zasady refundacji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pl-PL" sz="1700" b="1" dirty="0">
                <a:latin typeface="Times New Roman" pitchFamily="18" charset="0"/>
                <a:cs typeface="Times New Roman" pitchFamily="18" charset="0"/>
              </a:rPr>
              <a:t>Dofinansowanie usługi rozwojowej jest możliwe w przypadku, gdy zostały spełnione łącznie co najmniej poniższe warunki:</a:t>
            </a:r>
          </a:p>
          <a:p>
            <a:pPr lvl="1"/>
            <a:r>
              <a:rPr lang="pl-PL" sz="1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umowa wsparcia została podpisana przed rozpoczęciem realizacji usług/i;</a:t>
            </a:r>
          </a:p>
          <a:p>
            <a:pPr lvl="1"/>
            <a:r>
              <a:rPr lang="pl-PL" sz="1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usługa rozwojowa została wybrana za pośrednictwem BUR;</a:t>
            </a:r>
          </a:p>
          <a:p>
            <a:pPr lvl="1"/>
            <a:r>
              <a:rPr lang="pl-PL" sz="1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zgłoszenie na usługę rozwojową zostało zrealizowane za pośrednictwem BUR</a:t>
            </a:r>
          </a:p>
          <a:p>
            <a:pPr lvl="1"/>
            <a:r>
              <a:rPr lang="pl-PL" sz="1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wydatek został rzeczywiście poniesiony na zakup usługi rozwojowej;</a:t>
            </a:r>
          </a:p>
          <a:p>
            <a:pPr lvl="1"/>
            <a:r>
              <a:rPr lang="pl-PL" sz="1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wydatek został prawidłowo udokumentowany;</a:t>
            </a:r>
          </a:p>
          <a:p>
            <a:pPr lvl="1"/>
            <a:r>
              <a:rPr lang="pl-PL" sz="1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usługa rozwojowa została zrealizowana zgodnie z </a:t>
            </a:r>
            <a:r>
              <a:rPr lang="pl-PL" sz="17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Założeniami PSF, </a:t>
            </a:r>
            <a:r>
              <a:rPr lang="pl-PL" sz="1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umową wsparcia, Kartą Usługi oraz zgodnie z Ustawą </a:t>
            </a:r>
            <a:br>
              <a:rPr lang="pl-PL" sz="1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 Zintegrowanym Systemie Kwalifikacji, jeśli dotyczy usług rozwojowych prowadzących do zdobycia kwalifikacji  lub polegających na walidacji, o których mowa w art. 2 pkt. 8 lub w art.2 pkt.22 tej ustawy.</a:t>
            </a:r>
          </a:p>
          <a:p>
            <a:pPr lvl="1"/>
            <a:r>
              <a:rPr lang="pl-PL" sz="1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usługa zakończyła się wypełnieniem ankiety oceniającej usługi rozwojowej, zgodnie z Systemem Oceny Usług Rozwojowych.</a:t>
            </a:r>
          </a:p>
          <a:p>
            <a:endParaRPr lang="pl-PL" dirty="0"/>
          </a:p>
        </p:txBody>
      </p:sp>
    </p:spTree>
  </p:cSld>
  <p:clrMapOvr>
    <a:masterClrMapping/>
  </p:clrMapOvr>
  <p:transition spd="med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dirty="0"/>
              <a:t>Pomoc publiczna/pomoc de </a:t>
            </a:r>
            <a:r>
              <a:rPr lang="pl-PL" sz="3200" dirty="0" err="1"/>
              <a:t>minimis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Pomoc publiczna oraz pomoc de </a:t>
            </a:r>
            <a:r>
              <a:rPr lang="pl-PL" dirty="0" err="1">
                <a:latin typeface="Times New Roman" pitchFamily="18" charset="0"/>
                <a:cs typeface="Times New Roman" pitchFamily="18" charset="0"/>
              </a:rPr>
              <a:t>minimis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pl-PL" dirty="0">
                <a:latin typeface="Times New Roman" pitchFamily="18" charset="0"/>
                <a:cs typeface="Times New Roman" pitchFamily="18" charset="0"/>
              </a:rPr>
            </a:br>
            <a:r>
              <a:rPr lang="pl-PL" dirty="0">
                <a:latin typeface="Times New Roman" pitchFamily="18" charset="0"/>
                <a:cs typeface="Times New Roman" pitchFamily="18" charset="0"/>
              </a:rPr>
              <a:t>w projekcie PSF są udzielane zgodnie z zasadami określonymi w odrębnych przepisach krajowych </a:t>
            </a:r>
            <a:br>
              <a:rPr lang="pl-PL" dirty="0">
                <a:latin typeface="Times New Roman" pitchFamily="18" charset="0"/>
                <a:cs typeface="Times New Roman" pitchFamily="18" charset="0"/>
              </a:rPr>
            </a:br>
            <a:r>
              <a:rPr lang="pl-PL" dirty="0">
                <a:latin typeface="Times New Roman" pitchFamily="18" charset="0"/>
                <a:cs typeface="Times New Roman" pitchFamily="18" charset="0"/>
              </a:rPr>
              <a:t>i unijnych,</a:t>
            </a:r>
          </a:p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W przypadku, gdy przedsiębiorca przekroczył dozwolony limit pomocy de </a:t>
            </a:r>
            <a:r>
              <a:rPr lang="pl-PL" dirty="0" err="1">
                <a:latin typeface="Times New Roman" pitchFamily="18" charset="0"/>
                <a:cs typeface="Times New Roman" pitchFamily="18" charset="0"/>
              </a:rPr>
              <a:t>minimis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 jest mu udzielana pomoc publiczna na szkolenia lub pomoc publiczna na usługi doradcze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430214"/>
            <a:ext cx="7239000" cy="734980"/>
          </a:xfrm>
        </p:spPr>
        <p:txBody>
          <a:bodyPr/>
          <a:lstStyle/>
          <a:p>
            <a:pPr algn="ctr">
              <a:defRPr/>
            </a:pPr>
            <a:r>
              <a:rPr lang="pl-PL" sz="24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PSF WYKLUCZA…</a:t>
            </a:r>
            <a:br>
              <a:rPr lang="pl-PL" sz="24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pl-PL" sz="24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3" name="Symbol zastępczy zawartości 4"/>
          <p:cNvSpPr>
            <a:spLocks noGrp="1"/>
          </p:cNvSpPr>
          <p:nvPr>
            <p:ph idx="1"/>
          </p:nvPr>
        </p:nvSpPr>
        <p:spPr>
          <a:xfrm>
            <a:off x="190500" y="982663"/>
            <a:ext cx="7959725" cy="5403890"/>
          </a:xfrm>
        </p:spPr>
        <p:txBody>
          <a:bodyPr/>
          <a:lstStyle/>
          <a:p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W ramach projektu PSF nie jest możliwa refundacja kosztów usługi rozwojowej, która </a:t>
            </a:r>
            <a:r>
              <a:rPr lang="pl-PL" sz="1800" b="1" dirty="0" err="1">
                <a:latin typeface="Times New Roman" pitchFamily="18" charset="0"/>
                <a:cs typeface="Times New Roman" pitchFamily="18" charset="0"/>
              </a:rPr>
              <a:t>m.in</a:t>
            </a:r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/>
            <a:r>
              <a:rPr lang="pl-PL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dotyczy zasad realizacji przedsięwzięć w formule Partnerstwa publiczno - prywatnego oraz przygotowania oferty do przedsięwzięcia realizowanego </a:t>
            </a:r>
            <a:br>
              <a:rPr lang="pl-PL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 formule PPP oraz procesu negocjacji;</a:t>
            </a:r>
          </a:p>
          <a:p>
            <a:pPr lvl="1"/>
            <a:r>
              <a:rPr lang="pl-PL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jest świadczona przez podmiot, z którym przedsiębiorstwo jest powiązane kapitałowo lub osobowo, przy czym przez powiązania kapitałowe lub osobowe rozumie się w szczególności:</a:t>
            </a:r>
          </a:p>
          <a:p>
            <a:pPr lvl="2"/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udział w spółce jako wspólnik spółki cywilnej lub spółki osobowej,</a:t>
            </a:r>
          </a:p>
          <a:p>
            <a:pPr lvl="2"/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posiadanie co najmniej 10% udziałów lub akcji spółki,</a:t>
            </a:r>
          </a:p>
          <a:p>
            <a:pPr lvl="2"/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pełnienie funkcji członka organu nadzorczego lub zarządzającego, prokurenta lub pełnomocnika,</a:t>
            </a:r>
          </a:p>
          <a:p>
            <a:pPr lvl="2"/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pozostawanie w stosunku prawnym lub faktycznym, który może budzić uzasadnione wątpliwości co do bezstronności w wyborze podmiotu świadczącego usługę rozwojową, w szczególności pozostawanie w związku małżeńskim, w stosunku pokrewieństwa lub powinowactwa w linii prostej, pokrewieństwa lub powinowactwa w linii bocznej lub w stosunku przysposobienia, opieki lub kurateli;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430214"/>
            <a:ext cx="7239000" cy="734980"/>
          </a:xfrm>
        </p:spPr>
        <p:txBody>
          <a:bodyPr/>
          <a:lstStyle/>
          <a:p>
            <a:pPr algn="ctr">
              <a:defRPr/>
            </a:pPr>
            <a:r>
              <a:rPr lang="pl-PL" sz="24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PSF WYKLUCZA…</a:t>
            </a:r>
            <a:br>
              <a:rPr lang="pl-PL" sz="24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pl-PL" sz="24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7" name="Symbol zastępczy zawartości 4"/>
          <p:cNvSpPr>
            <a:spLocks noGrp="1"/>
          </p:cNvSpPr>
          <p:nvPr>
            <p:ph idx="1"/>
          </p:nvPr>
        </p:nvSpPr>
        <p:spPr>
          <a:xfrm>
            <a:off x="190500" y="1092168"/>
            <a:ext cx="7959725" cy="4819716"/>
          </a:xfrm>
        </p:spPr>
        <p:txBody>
          <a:bodyPr/>
          <a:lstStyle/>
          <a:p>
            <a:pPr lvl="1">
              <a:buNone/>
            </a:pPr>
            <a:r>
              <a:rPr lang="pl-PL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 ramach projektu PSF nie jest możliwa refundacja kosztów usługi rozwojowej, która m.in. (c.d.):</a:t>
            </a:r>
          </a:p>
          <a:p>
            <a:pPr lvl="1"/>
            <a:r>
              <a:rPr lang="pl-PL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dotyczy funkcjonowania na rynku zamówień publicznych oraz wdrażania strategii wejścia na zagraniczne rynki zamówień publicznych;</a:t>
            </a:r>
          </a:p>
          <a:p>
            <a:pPr lvl="1"/>
            <a:r>
              <a:rPr lang="pl-PL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obejmuje koszty  niezwiązane bezpośrednio z usługą rozwojową, </a:t>
            </a:r>
            <a:br>
              <a:rPr lang="pl-PL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 szczególności koszty środków trwałych przekazywanych przedsiębiorcom lub ich pracownikom,, koszty dojazdu i zakwaterowania związane </a:t>
            </a:r>
            <a:br>
              <a:rPr lang="pl-PL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 realizowaną usługą rozwojową, </a:t>
            </a:r>
            <a:br>
              <a:rPr lang="pl-PL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 wyłączeniem kosztów niezbędnych do zakwaterowania pracowników  </a:t>
            </a:r>
            <a:br>
              <a:rPr lang="pl-PL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 niepełnosprawnościami wydelegowanych przez przedsiębiorstwo do udziału w usłudze rozwojowej, adekwatnych do faktycznych potrzeb osób </a:t>
            </a:r>
            <a:br>
              <a:rPr lang="pl-PL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 niepełnosprawnościami</a:t>
            </a:r>
          </a:p>
          <a:p>
            <a:pPr lvl="1"/>
            <a:r>
              <a:rPr lang="pl-PL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dotyczy kosztów usługi rozwojowej, której obowiązek przeprowadzenia na zajmowanym stanowisku pracy wynika z odrębnych przepisów prawa;</a:t>
            </a:r>
          </a:p>
          <a:p>
            <a:pPr lvl="1"/>
            <a:r>
              <a:rPr lang="pl-PL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dotyczy kosztów realizacji seminariów i konferencji.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430214"/>
            <a:ext cx="7239000" cy="734980"/>
          </a:xfrm>
        </p:spPr>
        <p:txBody>
          <a:bodyPr/>
          <a:lstStyle/>
          <a:p>
            <a:pPr algn="ctr">
              <a:defRPr/>
            </a:pPr>
            <a:r>
              <a:rPr lang="pl-PL" sz="24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PODMIOTOWY SYSTEM FINANSOWANIA USŁUG ROZWOJOWYCH –Działanie 10.5</a:t>
            </a:r>
            <a:endParaRPr lang="pl-PL" sz="24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7" name="Symbol zastępczy zawartości 4"/>
          <p:cNvSpPr>
            <a:spLocks noGrp="1"/>
          </p:cNvSpPr>
          <p:nvPr>
            <p:ph idx="1"/>
          </p:nvPr>
        </p:nvSpPr>
        <p:spPr>
          <a:xfrm>
            <a:off x="251520" y="1484784"/>
            <a:ext cx="7898705" cy="4427100"/>
          </a:xfrm>
        </p:spPr>
        <p:txBody>
          <a:bodyPr/>
          <a:lstStyle/>
          <a:p>
            <a:r>
              <a:rPr lang="pl-PL" sz="1800" b="1" dirty="0">
                <a:latin typeface="Cambria" pitchFamily="18" charset="0"/>
                <a:cs typeface="Arial" pitchFamily="34" charset="0"/>
              </a:rPr>
              <a:t>Alokacja na konkursy na wyłonienie Operatorów PFS  w 2016 roku  wynosiła – 25.000.000,00 zł</a:t>
            </a:r>
          </a:p>
          <a:p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W dwóch konkursach wybrano dwóch operatorów usług rozwojowych :</a:t>
            </a:r>
          </a:p>
          <a:p>
            <a:pPr marL="0" indent="0">
              <a:buNone/>
            </a:pPr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1.  Świętokrzyskie Centrum Innowacji i Transferu Technologii Sp. z o.o. </a:t>
            </a:r>
            <a:br>
              <a:rPr lang="pl-PL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     w partnerstwie z Ośrodkiem Promowania i Wspierania Przedsiębiorczości</a:t>
            </a:r>
            <a:br>
              <a:rPr lang="pl-PL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     Rolnej – wartość umowy – 15.424.244 zł ( w tym dofinansowanie EFS</a:t>
            </a:r>
            <a:br>
              <a:rPr lang="pl-PL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     12.784.800 zł), cały obszar województwa z wyjątkiem obszarów</a:t>
            </a:r>
            <a:br>
              <a:rPr lang="pl-PL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     funkcjonalnych miast Ostrowiec, Skarżysko i Starachowice.</a:t>
            </a:r>
          </a:p>
          <a:p>
            <a:endParaRPr lang="pl-PL" sz="1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2.  Staropolska Izba Przemysłowo-Handlowa – wartość umowy – 14.672.047,50</a:t>
            </a:r>
            <a:br>
              <a:rPr lang="pl-PL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     zł ( w tym dofinansowanie EFS – 11.801.422,50 zł), obszar funkcjonalny</a:t>
            </a:r>
            <a:br>
              <a:rPr lang="pl-PL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    miast Ostrowiec, Skarżysko i Starachowice</a:t>
            </a:r>
          </a:p>
          <a:p>
            <a:endParaRPr lang="pl-PL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258390"/>
      </p:ext>
    </p:extLst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28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PODMIOTOWY SYSTEM FINANSOWANIA USŁUG ROZWOJOWYCH – nowa formuła wsparcia 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W okresie programowania 2014 – 2020 wsparcie dla przedsiębiorstw i ich pracowników odbywać się będzie z wykorzystaniem Podmiotowego Systemu Finansowania usług rozwojowych (PSF).</a:t>
            </a:r>
          </a:p>
          <a:p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PSF umożliwi przedsiębiorcom świadomy i swobodny wybór  usług rozwojowych, które służyć mają rozwojowi przedsiębiorstwa </a:t>
            </a:r>
            <a:br>
              <a:rPr lang="pl-PL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i odpowiadać na jego potrzeby.</a:t>
            </a:r>
            <a:br>
              <a:rPr lang="pl-PL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PSF będzie zintegrowany z Bazą Usług Rozwojowych  prowadzoną przez Polską Agencję Rozwoju Przedsiębiorczości. </a:t>
            </a:r>
          </a:p>
          <a:p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Wsparcie dla przedsiębiorców i ich pracowników realizowane jest </a:t>
            </a:r>
            <a:br>
              <a:rPr lang="pl-PL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w województwie świętokrzyskim w ramach Działania 10.5 RPO WŚ. Podmioty pełniące rolę operatorów w systemie zostały wyłonione </a:t>
            </a:r>
            <a:br>
              <a:rPr lang="pl-PL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w procedurze konkursowej przeprowadzonej przez WUP.</a:t>
            </a:r>
          </a:p>
          <a:p>
            <a:r>
              <a:rPr lang="pl-PL" sz="1800" b="1" dirty="0">
                <a:latin typeface="Cambria" pitchFamily="18" charset="0"/>
                <a:cs typeface="Arial" pitchFamily="34" charset="0"/>
              </a:rPr>
              <a:t>Alokacja EFS na Działanie 10.5 na lata 2014-2020 - 15.000.000,00 EURO</a:t>
            </a:r>
          </a:p>
          <a:p>
            <a:endParaRPr lang="pl-PL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430214"/>
            <a:ext cx="7239000" cy="734980"/>
          </a:xfrm>
        </p:spPr>
        <p:txBody>
          <a:bodyPr/>
          <a:lstStyle/>
          <a:p>
            <a:pPr algn="ctr">
              <a:defRPr/>
            </a:pPr>
            <a:r>
              <a:rPr lang="pl-PL" sz="24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DZIAŁANIE 10.5  </a:t>
            </a:r>
            <a:br>
              <a:rPr lang="pl-PL" sz="24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Wskaźniki produktu 2014-2020</a:t>
            </a:r>
            <a:endParaRPr lang="pl-PL" sz="24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7" name="Symbol zastępczy zawartości 4"/>
          <p:cNvSpPr>
            <a:spLocks noGrp="1"/>
          </p:cNvSpPr>
          <p:nvPr>
            <p:ph idx="1"/>
          </p:nvPr>
        </p:nvSpPr>
        <p:spPr>
          <a:xfrm>
            <a:off x="323528" y="1988840"/>
            <a:ext cx="7826697" cy="3923044"/>
          </a:xfrm>
        </p:spPr>
        <p:txBody>
          <a:bodyPr/>
          <a:lstStyle/>
          <a:p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Liczba mikroprzedsiębiorstw oraz małych i średnich przedsiębiorstw objętych usługami rozwojowymi w programie – </a:t>
            </a:r>
            <a:br>
              <a:rPr lang="pl-PL" sz="1800" dirty="0">
                <a:latin typeface="Times New Roman" pitchFamily="18" charset="0"/>
                <a:cs typeface="Times New Roman" pitchFamily="18" charset="0"/>
              </a:rPr>
            </a:br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1 408 </a:t>
            </a:r>
          </a:p>
          <a:p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Liczba osób pracujących objętych wsparciem w programie (łącznie z pracującymi na własny rachunek) - </a:t>
            </a:r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11 261 </a:t>
            </a: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osób</a:t>
            </a:r>
          </a:p>
          <a:p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Liczba osób pracujących (łącznie z pracującymi na własny rachunek) w wieku 50 lat i więcej objętych wsparciem w programie - </a:t>
            </a:r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1 415 </a:t>
            </a: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osób</a:t>
            </a:r>
          </a:p>
          <a:p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Liczba osób pracujących o niskich kwalifikacjach objętych wsparciem w programie - </a:t>
            </a:r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2 002 </a:t>
            </a: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osób</a:t>
            </a:r>
          </a:p>
        </p:txBody>
      </p:sp>
    </p:spTree>
    <p:extLst>
      <p:ext uri="{BB962C8B-B14F-4D97-AF65-F5344CB8AC3E}">
        <p14:creationId xmlns:p14="http://schemas.microsoft.com/office/powerpoint/2010/main" val="599791541"/>
      </p:ext>
    </p:extLst>
  </p:cSld>
  <p:clrMapOvr>
    <a:masterClrMapping/>
  </p:clrMapOvr>
  <p:transition spd="med"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430214"/>
            <a:ext cx="7239000" cy="734980"/>
          </a:xfrm>
        </p:spPr>
        <p:txBody>
          <a:bodyPr/>
          <a:lstStyle/>
          <a:p>
            <a:pPr algn="ctr">
              <a:defRPr/>
            </a:pPr>
            <a:r>
              <a:rPr lang="pl-PL" sz="24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DZIAŁANIE 10.5  </a:t>
            </a:r>
            <a:br>
              <a:rPr lang="pl-PL" sz="24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Wskaźniki produktu</a:t>
            </a:r>
            <a:endParaRPr lang="pl-PL" sz="24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Symbol zastępczy zawartości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47118"/>
              </p:ext>
            </p:extLst>
          </p:nvPr>
        </p:nvGraphicFramePr>
        <p:xfrm>
          <a:off x="235359" y="1412776"/>
          <a:ext cx="7682682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5098">
                  <a:extLst>
                    <a:ext uri="{9D8B030D-6E8A-4147-A177-3AD203B41FA5}">
                      <a16:colId xmlns:a16="http://schemas.microsoft.com/office/drawing/2014/main" val="1915096298"/>
                    </a:ext>
                  </a:extLst>
                </a:gridCol>
                <a:gridCol w="2608792">
                  <a:extLst>
                    <a:ext uri="{9D8B030D-6E8A-4147-A177-3AD203B41FA5}">
                      <a16:colId xmlns:a16="http://schemas.microsoft.com/office/drawing/2014/main" val="2843212438"/>
                    </a:ext>
                  </a:extLst>
                </a:gridCol>
                <a:gridCol w="2608792">
                  <a:extLst>
                    <a:ext uri="{9D8B030D-6E8A-4147-A177-3AD203B41FA5}">
                      <a16:colId xmlns:a16="http://schemas.microsoft.com/office/drawing/2014/main" val="4644699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1" dirty="0">
                          <a:latin typeface="Times New Roman" pitchFamily="18" charset="0"/>
                          <a:cs typeface="Times New Roman" pitchFamily="18" charset="0"/>
                        </a:rPr>
                        <a:t>Świętokrzyskie Centrum Innowacji i Transferu Technologii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1" dirty="0">
                          <a:latin typeface="Times New Roman" pitchFamily="18" charset="0"/>
                          <a:cs typeface="Times New Roman" pitchFamily="18" charset="0"/>
                        </a:rPr>
                        <a:t>Staropolska Izba Przemysłowo-Handlowa 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5143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pl-PL" sz="14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Liczba mikroprzedsiębiorstw oraz małych i średnich przedsiębiorstw objętych usługami rozwojowymi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l-PL" sz="14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l-PL" sz="14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2664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pl-PL" sz="14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Liczba osób pracujących objętych wsparciem (łącznie z pracującymi na własny rachunek)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l-PL" sz="14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2160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l-PL" sz="14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22484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pl-PL" sz="14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Liczba osób pracujących (łącznie z pracującymi na własny rachunek) w wieku 50 lat i więcej objętych wsparciem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l-PL" sz="14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l-PL" sz="14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45538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pl-PL" sz="14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Liczba osób pracujących o niskich kwalifikacjach objętych wsparciem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l-PL" sz="14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l-PL" sz="14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42569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8195698"/>
      </p:ext>
    </p:extLst>
  </p:cSld>
  <p:clrMapOvr>
    <a:masterClrMapping/>
  </p:clrMapOvr>
  <p:transition spd="med"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430214"/>
            <a:ext cx="7239000" cy="734980"/>
          </a:xfrm>
        </p:spPr>
        <p:txBody>
          <a:bodyPr/>
          <a:lstStyle/>
          <a:p>
            <a:pPr algn="ctr">
              <a:defRPr/>
            </a:pPr>
            <a:r>
              <a:rPr lang="pl-PL" sz="24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DZIAŁANIE 10.5  </a:t>
            </a:r>
            <a:br>
              <a:rPr lang="pl-PL" sz="24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Wskaźniki rezultatu</a:t>
            </a:r>
            <a:endParaRPr lang="pl-PL" sz="24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Symbol zastępczy zawartości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5242335"/>
              </p:ext>
            </p:extLst>
          </p:nvPr>
        </p:nvGraphicFramePr>
        <p:xfrm>
          <a:off x="235359" y="1412776"/>
          <a:ext cx="7682682" cy="323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5098">
                  <a:extLst>
                    <a:ext uri="{9D8B030D-6E8A-4147-A177-3AD203B41FA5}">
                      <a16:colId xmlns:a16="http://schemas.microsoft.com/office/drawing/2014/main" val="1915096298"/>
                    </a:ext>
                  </a:extLst>
                </a:gridCol>
                <a:gridCol w="2608792">
                  <a:extLst>
                    <a:ext uri="{9D8B030D-6E8A-4147-A177-3AD203B41FA5}">
                      <a16:colId xmlns:a16="http://schemas.microsoft.com/office/drawing/2014/main" val="2843212438"/>
                    </a:ext>
                  </a:extLst>
                </a:gridCol>
                <a:gridCol w="2608792">
                  <a:extLst>
                    <a:ext uri="{9D8B030D-6E8A-4147-A177-3AD203B41FA5}">
                      <a16:colId xmlns:a16="http://schemas.microsoft.com/office/drawing/2014/main" val="4644699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1" dirty="0">
                          <a:latin typeface="Times New Roman" pitchFamily="18" charset="0"/>
                          <a:cs typeface="Times New Roman" pitchFamily="18" charset="0"/>
                        </a:rPr>
                        <a:t>Świętokrzyskie Centrum Innowacji i Transferu Technologii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1" dirty="0">
                          <a:latin typeface="Times New Roman" pitchFamily="18" charset="0"/>
                          <a:cs typeface="Times New Roman" pitchFamily="18" charset="0"/>
                        </a:rPr>
                        <a:t>Staropolska Izba Przemysłowo-Handlowa 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5143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pl-PL" sz="14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Liczba mikroprzedsiębiorstw oraz małych i średnich przedsiębiorstw, które zrealizowały swój cel rozwojowy dzięki udziałowi w programie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l-PL" sz="14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l-PL" sz="14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2664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pl-PL" sz="14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Liczba </a:t>
                      </a:r>
                      <a:r>
                        <a:rPr kumimoji="0" lang="pl-PL" sz="1400" u="none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osób , które uzyskały kwalifikacje lub nabyły kompetencje po opuszczeniu programu</a:t>
                      </a:r>
                      <a:endParaRPr kumimoji="0" lang="pl-PL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l-PL" sz="14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l-PL" sz="14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22484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9330654"/>
      </p:ext>
    </p:extLst>
  </p:cSld>
  <p:clrMapOvr>
    <a:masterClrMapping/>
  </p:clrMapOvr>
  <p:transition spd="med">
    <p:fade thruBlk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90440" y="1128681"/>
            <a:ext cx="7850295" cy="584208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endParaRPr lang="pl-PL" sz="36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CC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pl-PL" sz="44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DZIĘKUJĘ ZA UWAGĘ</a:t>
            </a:r>
          </a:p>
          <a:p>
            <a:pPr algn="ctr" fontAlgn="auto">
              <a:spcAft>
                <a:spcPts val="0"/>
              </a:spcAft>
              <a:defRPr/>
            </a:pPr>
            <a:endParaRPr lang="pl-PL" sz="44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CC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pl-P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CC3399"/>
                </a:solidFill>
                <a:latin typeface="Times New Roman" pitchFamily="18" charset="0"/>
                <a:ea typeface="+mj-ea"/>
                <a:cs typeface="Times New Roman" pitchFamily="18" charset="0"/>
                <a:hlinkClick r:id="rId3"/>
              </a:rPr>
              <a:t>a.lizis@wup.kielce.pl</a:t>
            </a:r>
            <a:endParaRPr lang="pl-P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CC3399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34819" name="Picture 2" descr="https://encrypted-tbn3.gstatic.com/images?q=tbn:ANd9GcR0kB7jXlFuB0RRi0gL18fUJiztUHSwICOIVU3dES8WDes3hsNj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08225" y="4670425"/>
            <a:ext cx="3797300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28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PODMIOTOWY SYSTEM FINANSOWANIA USŁUG ROZWOJOWYCH – nowa formuła wsparcia 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W ramach Podmiotowego Systemu Finansowania przy wykorzystaniu Bazy Usług Rozwojowych realizowane będzie również wsparcie dla osób dorosłych chcących podnieść swoje kwalifikacje lub umiejętności(z przyczyn osobistych, społecznych lub zawodowych) w obszarze ICT i języków obcych (język angielski, niemiecki, francuski), zakończonych formalną oceną i/lub certyfikacją – </a:t>
            </a:r>
            <a:r>
              <a:rPr lang="pl-PL" sz="1800" b="1" i="1" dirty="0">
                <a:latin typeface="Times New Roman" pitchFamily="18" charset="0"/>
                <a:cs typeface="Times New Roman" pitchFamily="18" charset="0"/>
              </a:rPr>
              <a:t>Poddziałanie 8.4.1 wdrażane przez DW EFS UM (wg harmonogramu nabór zaplanowany został na IV kwartał 2017 roku), planowana </a:t>
            </a:r>
            <a:r>
              <a:rPr lang="pl-PL" sz="1800" b="1" i="1">
                <a:latin typeface="Times New Roman" pitchFamily="18" charset="0"/>
                <a:cs typeface="Times New Roman" pitchFamily="18" charset="0"/>
              </a:rPr>
              <a:t>wartość projektów: 4,5 mln zł.</a:t>
            </a:r>
            <a:endParaRPr lang="pl-PL" sz="1800" b="1" i="1" dirty="0">
              <a:latin typeface="Times New Roman" pitchFamily="18" charset="0"/>
              <a:cs typeface="Times New Roman" pitchFamily="18" charset="0"/>
            </a:endParaRPr>
          </a:p>
          <a:p>
            <a:endParaRPr lang="pl-PL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498294"/>
      </p:ext>
    </p:extLst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PODMIOTOWY SYSTEM FINANSOWANIA USŁUG ROZWOJOWYCH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sz="1800" dirty="0">
              <a:latin typeface="Times New Roman" pitchFamily="18" charset="0"/>
              <a:cs typeface="Times New Roman" pitchFamily="18" charset="0"/>
            </a:endParaRPr>
          </a:p>
          <a:p>
            <a:endParaRPr lang="pl-PL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Warunkiem rozpoczęcia działań w ramach PSF było:</a:t>
            </a:r>
          </a:p>
          <a:p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wdrożenie przez PARP systemu zapewnienia  odpowiedniej jakości usług rozwojowych w ramach prowadzonej Bazy Usług Rozwojowych – 25 sierpnia 2016 r.</a:t>
            </a:r>
          </a:p>
          <a:p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niezbędne uregulowania prawne : </a:t>
            </a:r>
            <a:br>
              <a:rPr lang="pl-PL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- Rozporządzenie Ministra Rozwoju z dnia 15 lipca 2016 roku zmieniające rozporządzenie w sprawie Krajowego Systemu usług </a:t>
            </a:r>
            <a:br>
              <a:rPr lang="pl-PL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dla Małych i Średnich Przedsiębiorstw</a:t>
            </a:r>
          </a:p>
          <a:p>
            <a:pPr>
              <a:buNone/>
            </a:pPr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      - Wytyczne w zakresie realizacji przedsięwzięć z udziałem środków Europejskiego Funduszu Społecznego w obszarze przystosowania przedsiębiorców i pracowników do zmian na lata 2014-2020 </a:t>
            </a:r>
            <a:br>
              <a:rPr lang="pl-PL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z 28 czerwca 2016 r. 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PODMIOTOWY SYSTEM FINANSOWANIA USŁUG ROZWOJOWYCH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     Dofinansowanie kosztów realizacji usług rozwojowych ze środków EFS w ramach projektu PSF jest możliwe wyłącznie na usługi rozwojowe wpisane do BUR za pomocą Karty Usługi przez podmioty świadczące usługi rozwojowe spełniające wymogi, o których mowa </a:t>
            </a:r>
            <a:br>
              <a:rPr lang="pl-PL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w rozdziale 2 rozporządzenia Ministra Gospodarki z dnia 24 maja 2011 r. w sprawie Krajowego Systemu Usług dla Małych i Średnich Przedsiębiorstw. W ramach tego typu przedsięwzięć przedsiębiorstwa oraz ich pracownicy będą mogli realizować usługi dostępne w Bazie Usług Rozwojowych w tym: </a:t>
            </a:r>
          </a:p>
          <a:p>
            <a:pPr lvl="0"/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usługi rozwojowe dla przedsiębiorstw obejmujące np. doradztwo biznesowe, </a:t>
            </a:r>
            <a:r>
              <a:rPr lang="pl-PL" sz="1800" b="1" dirty="0" err="1">
                <a:latin typeface="Times New Roman" pitchFamily="18" charset="0"/>
                <a:cs typeface="Times New Roman" pitchFamily="18" charset="0"/>
              </a:rPr>
              <a:t>mentoring</a:t>
            </a:r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, asystę w prowadzeniu działalności gospodarczej, </a:t>
            </a:r>
          </a:p>
          <a:p>
            <a:pPr lvl="0"/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usługi rozwojowe dla pracowników wspierające rozwój </a:t>
            </a:r>
            <a:br>
              <a:rPr lang="pl-PL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i dostosowywanie kwalifikacji i kompetencji, zgodnie ze zdiagnozowanymi potrzebami przedsiębiorstwa (np. ogólne </a:t>
            </a:r>
            <a:br>
              <a:rPr lang="pl-PL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i specjalistyczne szkolenia). </a:t>
            </a:r>
          </a:p>
          <a:p>
            <a:endParaRPr lang="pl-PL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PODMIOTOWY SYSTEM FINANSOWANIA USŁUG ROZWOJOWYCH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09518" y="2011362"/>
            <a:ext cx="7239000" cy="4846638"/>
          </a:xfrm>
        </p:spPr>
        <p:txBody>
          <a:bodyPr/>
          <a:lstStyle/>
          <a:p>
            <a:pPr lvl="0">
              <a:buFont typeface="Wingdings" pitchFamily="2" charset="2"/>
              <a:buChar char="q"/>
            </a:pPr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Dofinansowanie kosztów usług rozwojowych odbywa się na zasadzie refundacji części poniesionych kosztów połączonej z promesą. Oznacza to, że przedsiębiorca będzie musiał zapłacić za wykonanie usługi rozwojowej wybranej w BUR, a następnie otrzyma dofinansowanie części poniesionych kosztów.</a:t>
            </a:r>
          </a:p>
          <a:p>
            <a:pPr lvl="0">
              <a:buFont typeface="Wingdings" pitchFamily="2" charset="2"/>
              <a:buChar char="q"/>
            </a:pPr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Operator  wyda, zgodnie z podpisaną z przedsiębiorcą umową wsparcia, promesę opiewającą na kwotę środków przysługującą danemu przedsiębiorcy. </a:t>
            </a:r>
          </a:p>
          <a:p>
            <a:pPr lvl="0">
              <a:buFont typeface="Wingdings" pitchFamily="2" charset="2"/>
              <a:buChar char="q"/>
            </a:pPr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Operator zobowiązuje się zarezerwować odpowiednią pulę środków do czasu wskazanego w umowie o przyznaniu wsparcia. </a:t>
            </a:r>
          </a:p>
          <a:p>
            <a:pPr lvl="0">
              <a:buFont typeface="Wingdings" pitchFamily="2" charset="2"/>
              <a:buChar char="q"/>
            </a:pPr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Dofinansowanie będzie mogło wynosić od 50% do 80% wartości brutto usługi zgodnie z określonymi poziomami refundacji. 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7239000" cy="1143000"/>
          </a:xfrm>
        </p:spPr>
        <p:txBody>
          <a:bodyPr/>
          <a:lstStyle/>
          <a:p>
            <a:r>
              <a:rPr lang="pl-PL" dirty="0"/>
              <a:t>Zasady funkcjonowania PSF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buNone/>
            </a:pPr>
            <a:r>
              <a:rPr lang="pl-PL" sz="1000" dirty="0"/>
              <a:t>Schemat funkcjonowania PSF</a:t>
            </a:r>
          </a:p>
        </p:txBody>
      </p:sp>
      <p:sp>
        <p:nvSpPr>
          <p:cNvPr id="5" name="Prostokąt 4"/>
          <p:cNvSpPr/>
          <p:nvPr/>
        </p:nvSpPr>
        <p:spPr>
          <a:xfrm>
            <a:off x="628595" y="2187558"/>
            <a:ext cx="1424007" cy="17891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sz="1200" dirty="0">
                <a:cs typeface="Times New Roman" pitchFamily="18" charset="0"/>
              </a:rPr>
              <a:t>DYSPONENT </a:t>
            </a:r>
          </a:p>
          <a:p>
            <a:r>
              <a:rPr lang="pl-PL" sz="1200" dirty="0">
                <a:cs typeface="Times New Roman" pitchFamily="18" charset="0"/>
              </a:rPr>
              <a:t>ŚRODKÓW FINANSOWYCH –</a:t>
            </a:r>
          </a:p>
          <a:p>
            <a:endParaRPr lang="pl-PL" sz="1200" dirty="0">
              <a:cs typeface="Times New Roman" pitchFamily="18" charset="0"/>
            </a:endParaRPr>
          </a:p>
          <a:p>
            <a:r>
              <a:rPr lang="pl-PL" sz="1200" b="1" dirty="0">
                <a:cs typeface="Times New Roman" pitchFamily="18" charset="0"/>
              </a:rPr>
              <a:t>Wojewódzki Urząd Pracy w Kielcach</a:t>
            </a:r>
            <a:r>
              <a:rPr lang="pl-PL" sz="1200" dirty="0">
                <a:cs typeface="Times New Roman" pitchFamily="18" charset="0"/>
              </a:rPr>
              <a:t> </a:t>
            </a:r>
          </a:p>
          <a:p>
            <a:pPr algn="ctr"/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2563785" y="2187558"/>
            <a:ext cx="1241442" cy="17891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400" dirty="0"/>
              <a:t>Operator PSF -  Beneficjent</a:t>
            </a:r>
          </a:p>
          <a:p>
            <a:pPr algn="ctr"/>
            <a:endParaRPr lang="pl-PL" dirty="0"/>
          </a:p>
        </p:txBody>
      </p:sp>
      <p:sp>
        <p:nvSpPr>
          <p:cNvPr id="8" name="Prostokąt 7"/>
          <p:cNvSpPr/>
          <p:nvPr/>
        </p:nvSpPr>
        <p:spPr>
          <a:xfrm>
            <a:off x="4352921" y="2151045"/>
            <a:ext cx="1277955" cy="18621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/>
              <a:t>MMŚP</a:t>
            </a:r>
          </a:p>
        </p:txBody>
      </p:sp>
      <p:sp>
        <p:nvSpPr>
          <p:cNvPr id="10" name="Prostokąt 9"/>
          <p:cNvSpPr/>
          <p:nvPr/>
        </p:nvSpPr>
        <p:spPr>
          <a:xfrm>
            <a:off x="6178571" y="2114532"/>
            <a:ext cx="1277955" cy="189867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/>
              <a:t>BUR</a:t>
            </a:r>
          </a:p>
        </p:txBody>
      </p:sp>
      <p:sp>
        <p:nvSpPr>
          <p:cNvPr id="15" name="Strzałka w prawo 14"/>
          <p:cNvSpPr/>
          <p:nvPr/>
        </p:nvSpPr>
        <p:spPr>
          <a:xfrm>
            <a:off x="2089116" y="2698740"/>
            <a:ext cx="474668" cy="401642"/>
          </a:xfrm>
          <a:prstGeom prst="rightArrow">
            <a:avLst>
              <a:gd name="adj1" fmla="val 29302"/>
              <a:gd name="adj2" fmla="val 475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Strzałka w prawo 15"/>
          <p:cNvSpPr/>
          <p:nvPr/>
        </p:nvSpPr>
        <p:spPr>
          <a:xfrm>
            <a:off x="5667390" y="2771766"/>
            <a:ext cx="474668" cy="401642"/>
          </a:xfrm>
          <a:prstGeom prst="rightArrow">
            <a:avLst>
              <a:gd name="adj1" fmla="val 29302"/>
              <a:gd name="adj2" fmla="val 475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Strzałka w prawo 16"/>
          <p:cNvSpPr/>
          <p:nvPr/>
        </p:nvSpPr>
        <p:spPr>
          <a:xfrm>
            <a:off x="3841740" y="2698740"/>
            <a:ext cx="474668" cy="401642"/>
          </a:xfrm>
          <a:prstGeom prst="rightArrow">
            <a:avLst>
              <a:gd name="adj1" fmla="val 29302"/>
              <a:gd name="adj2" fmla="val 475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Prostokąt 19"/>
          <p:cNvSpPr/>
          <p:nvPr/>
        </p:nvSpPr>
        <p:spPr>
          <a:xfrm>
            <a:off x="1687473" y="4341825"/>
            <a:ext cx="1096965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sz="1200" b="1" dirty="0"/>
          </a:p>
          <a:p>
            <a:pPr algn="ctr"/>
            <a:endParaRPr lang="pl-PL" sz="1200" b="1" dirty="0"/>
          </a:p>
          <a:p>
            <a:pPr algn="ctr"/>
            <a:r>
              <a:rPr lang="pl-PL" sz="1200" b="1" dirty="0"/>
              <a:t>Umowa o dofinansowanie</a:t>
            </a:r>
          </a:p>
          <a:p>
            <a:pPr algn="ctr"/>
            <a:endParaRPr lang="pl-PL" dirty="0"/>
          </a:p>
        </p:txBody>
      </p:sp>
      <p:sp>
        <p:nvSpPr>
          <p:cNvPr id="21" name="Prostokąt 20"/>
          <p:cNvSpPr/>
          <p:nvPr/>
        </p:nvSpPr>
        <p:spPr>
          <a:xfrm>
            <a:off x="3440097" y="4378338"/>
            <a:ext cx="1133478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sz="1200" b="1" dirty="0"/>
          </a:p>
          <a:p>
            <a:pPr algn="ctr"/>
            <a:r>
              <a:rPr lang="pl-PL" sz="1200" b="1" dirty="0"/>
              <a:t>Umowa wsparcia</a:t>
            </a:r>
          </a:p>
          <a:p>
            <a:pPr algn="ctr"/>
            <a:endParaRPr lang="pl-PL" dirty="0"/>
          </a:p>
        </p:txBody>
      </p:sp>
      <p:sp>
        <p:nvSpPr>
          <p:cNvPr id="22" name="Prostokąt 21"/>
          <p:cNvSpPr/>
          <p:nvPr/>
        </p:nvSpPr>
        <p:spPr>
          <a:xfrm>
            <a:off x="5302260" y="4378338"/>
            <a:ext cx="1133478" cy="95091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sz="1200" dirty="0"/>
          </a:p>
          <a:p>
            <a:pPr algn="ctr"/>
            <a:r>
              <a:rPr lang="pl-PL" sz="1200" b="1" dirty="0"/>
              <a:t>Wybór usług rozwojowych</a:t>
            </a:r>
          </a:p>
          <a:p>
            <a:pPr algn="ctr"/>
            <a:endParaRPr lang="pl-PL" dirty="0"/>
          </a:p>
        </p:txBody>
      </p:sp>
    </p:spTree>
  </p:cSld>
  <p:clrMapOvr>
    <a:masterClrMapping/>
  </p:clrMapOvr>
  <p:transition spd="med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4000" dirty="0"/>
              <a:t>Refundacja usług rozwojowych</a:t>
            </a:r>
          </a:p>
        </p:txBody>
      </p:sp>
      <p:sp>
        <p:nvSpPr>
          <p:cNvPr id="4" name="Prostokąt zaokrąglony 3"/>
          <p:cNvSpPr/>
          <p:nvPr/>
        </p:nvSpPr>
        <p:spPr>
          <a:xfrm>
            <a:off x="884187" y="2149335"/>
            <a:ext cx="1716111" cy="131446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pl-PL" sz="1100" b="1" dirty="0"/>
          </a:p>
          <a:p>
            <a:r>
              <a:rPr lang="pl-PL" sz="1100" b="1" dirty="0"/>
              <a:t>MMŚP</a:t>
            </a:r>
          </a:p>
          <a:p>
            <a:r>
              <a:rPr lang="pl-PL" sz="1100" dirty="0"/>
              <a:t>rejestracja w BUR    złożenie wniosku o dofinansowanie usługi rozwojowej</a:t>
            </a:r>
          </a:p>
          <a:p>
            <a:pPr algn="ctr"/>
            <a:endParaRPr lang="pl-PL" sz="1100" dirty="0"/>
          </a:p>
        </p:txBody>
      </p:sp>
      <p:sp>
        <p:nvSpPr>
          <p:cNvPr id="5" name="Prostokąt zaokrąglony 4"/>
          <p:cNvSpPr/>
          <p:nvPr/>
        </p:nvSpPr>
        <p:spPr>
          <a:xfrm>
            <a:off x="3221019" y="2149335"/>
            <a:ext cx="1825650" cy="131446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pl-PL" sz="1100" dirty="0"/>
          </a:p>
          <a:p>
            <a:r>
              <a:rPr lang="pl-PL" sz="1100" b="1" dirty="0"/>
              <a:t>OPERATOR</a:t>
            </a:r>
          </a:p>
          <a:p>
            <a:r>
              <a:rPr lang="pl-PL" sz="1100" dirty="0"/>
              <a:t>Diagnoza potrzeb</a:t>
            </a:r>
          </a:p>
          <a:p>
            <a:r>
              <a:rPr lang="pl-PL" sz="1100" dirty="0"/>
              <a:t>Weryfikacja wniosku o dofinansowanie usługi rozwojowej – kwalifikacja do projektu</a:t>
            </a:r>
          </a:p>
          <a:p>
            <a:pPr algn="ctr"/>
            <a:endParaRPr lang="pl-PL" sz="1100" dirty="0"/>
          </a:p>
        </p:txBody>
      </p:sp>
      <p:sp>
        <p:nvSpPr>
          <p:cNvPr id="7" name="Prostokąt zaokrąglony 6"/>
          <p:cNvSpPr/>
          <p:nvPr/>
        </p:nvSpPr>
        <p:spPr>
          <a:xfrm>
            <a:off x="847673" y="3828933"/>
            <a:ext cx="1716111" cy="914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pl-PL" sz="1100" b="1" dirty="0"/>
          </a:p>
          <a:p>
            <a:r>
              <a:rPr lang="pl-PL" sz="1100" b="1" dirty="0"/>
              <a:t>MMŚP</a:t>
            </a:r>
          </a:p>
          <a:p>
            <a:r>
              <a:rPr lang="pl-PL" sz="1100" dirty="0"/>
              <a:t>Wybór i realizacja usługi rozwojowej i jej ocena</a:t>
            </a:r>
          </a:p>
          <a:p>
            <a:pPr algn="ctr"/>
            <a:endParaRPr lang="pl-PL" dirty="0"/>
          </a:p>
        </p:txBody>
      </p:sp>
      <p:sp>
        <p:nvSpPr>
          <p:cNvPr id="8" name="Prostokąt zaokrąglony 7"/>
          <p:cNvSpPr/>
          <p:nvPr/>
        </p:nvSpPr>
        <p:spPr>
          <a:xfrm>
            <a:off x="3294045" y="3828933"/>
            <a:ext cx="1752624" cy="914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sz="1100" b="1" dirty="0"/>
              <a:t>MMŚP</a:t>
            </a:r>
          </a:p>
          <a:p>
            <a:r>
              <a:rPr lang="pl-PL" sz="1100" dirty="0"/>
              <a:t>Faktura - opłacenie usług</a:t>
            </a:r>
          </a:p>
          <a:p>
            <a:r>
              <a:rPr lang="pl-PL" sz="1100" dirty="0"/>
              <a:t>Ocena usługi</a:t>
            </a:r>
          </a:p>
          <a:p>
            <a:pPr algn="ctr"/>
            <a:endParaRPr lang="pl-PL" sz="1100" dirty="0"/>
          </a:p>
        </p:txBody>
      </p:sp>
      <p:sp>
        <p:nvSpPr>
          <p:cNvPr id="10" name="Prostokąt zaokrąglony 9"/>
          <p:cNvSpPr/>
          <p:nvPr/>
        </p:nvSpPr>
        <p:spPr>
          <a:xfrm>
            <a:off x="884187" y="5088238"/>
            <a:ext cx="1679598" cy="914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sz="1100" b="1" dirty="0"/>
              <a:t>OPERATOR</a:t>
            </a:r>
          </a:p>
          <a:p>
            <a:r>
              <a:rPr lang="pl-PL" sz="1100" dirty="0"/>
              <a:t>Weryfikacja poprawności wniosku </a:t>
            </a:r>
          </a:p>
          <a:p>
            <a:pPr algn="ctr"/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3221018" y="5089256"/>
            <a:ext cx="1716111" cy="914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pl-PL" sz="1100" dirty="0"/>
          </a:p>
          <a:p>
            <a:r>
              <a:rPr lang="pl-PL" sz="1100" b="1" dirty="0"/>
              <a:t>OPERATOR</a:t>
            </a:r>
          </a:p>
          <a:p>
            <a:r>
              <a:rPr lang="pl-PL" sz="1100" dirty="0"/>
              <a:t>Refundacja kosztów realizacji usługi rozwojowej zgodnie z umową wsparcia</a:t>
            </a:r>
          </a:p>
          <a:p>
            <a:pPr algn="ctr"/>
            <a:endParaRPr lang="pl-PL" dirty="0"/>
          </a:p>
        </p:txBody>
      </p:sp>
      <p:cxnSp>
        <p:nvCxnSpPr>
          <p:cNvPr id="18" name="Łącznik prosty ze strzałką 17"/>
          <p:cNvCxnSpPr>
            <a:stCxn id="4" idx="3"/>
            <a:endCxn id="5" idx="1"/>
          </p:cNvCxnSpPr>
          <p:nvPr/>
        </p:nvCxnSpPr>
        <p:spPr>
          <a:xfrm>
            <a:off x="2600298" y="2806569"/>
            <a:ext cx="620721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Łącznik prosty ze strzałką 22"/>
          <p:cNvCxnSpPr>
            <a:stCxn id="5" idx="3"/>
            <a:endCxn id="6" idx="1"/>
          </p:cNvCxnSpPr>
          <p:nvPr/>
        </p:nvCxnSpPr>
        <p:spPr>
          <a:xfrm>
            <a:off x="5046669" y="2806569"/>
            <a:ext cx="620721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ze strzałką 21"/>
          <p:cNvCxnSpPr/>
          <p:nvPr/>
        </p:nvCxnSpPr>
        <p:spPr>
          <a:xfrm flipV="1">
            <a:off x="6558311" y="4603909"/>
            <a:ext cx="0" cy="2868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Łącznik łamany 33"/>
          <p:cNvCxnSpPr>
            <a:endCxn id="7" idx="0"/>
          </p:cNvCxnSpPr>
          <p:nvPr/>
        </p:nvCxnSpPr>
        <p:spPr>
          <a:xfrm rot="10800000" flipV="1">
            <a:off x="1705730" y="3587021"/>
            <a:ext cx="4882495" cy="24191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Łącznik prosty ze strzałką 52"/>
          <p:cNvCxnSpPr>
            <a:stCxn id="7" idx="3"/>
            <a:endCxn id="8" idx="1"/>
          </p:cNvCxnSpPr>
          <p:nvPr/>
        </p:nvCxnSpPr>
        <p:spPr>
          <a:xfrm>
            <a:off x="2563784" y="4286133"/>
            <a:ext cx="730261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Łącznik prosty ze strzałką 56"/>
          <p:cNvCxnSpPr>
            <a:stCxn id="8" idx="3"/>
            <a:endCxn id="9" idx="1"/>
          </p:cNvCxnSpPr>
          <p:nvPr/>
        </p:nvCxnSpPr>
        <p:spPr>
          <a:xfrm flipV="1">
            <a:off x="5046669" y="4282244"/>
            <a:ext cx="657233" cy="38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Łącznik prosty ze strzałką 78"/>
          <p:cNvCxnSpPr>
            <a:stCxn id="10" idx="3"/>
            <a:endCxn id="11" idx="1"/>
          </p:cNvCxnSpPr>
          <p:nvPr/>
        </p:nvCxnSpPr>
        <p:spPr>
          <a:xfrm>
            <a:off x="2563785" y="5545438"/>
            <a:ext cx="657233" cy="10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Łącznik łamany 33"/>
          <p:cNvCxnSpPr>
            <a:endCxn id="10" idx="0"/>
          </p:cNvCxnSpPr>
          <p:nvPr/>
        </p:nvCxnSpPr>
        <p:spPr>
          <a:xfrm rot="10800000" flipV="1">
            <a:off x="1723986" y="4890748"/>
            <a:ext cx="4837972" cy="19749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Symbol zastępczy zawartości 138"/>
          <p:cNvSpPr>
            <a:spLocks noGrp="1"/>
          </p:cNvSpPr>
          <p:nvPr>
            <p:ph idx="1"/>
          </p:nvPr>
        </p:nvSpPr>
        <p:spPr>
          <a:xfrm>
            <a:off x="457200" y="1678706"/>
            <a:ext cx="7239000" cy="4846638"/>
          </a:xfrm>
        </p:spPr>
        <p:txBody>
          <a:bodyPr/>
          <a:lstStyle/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  <p:sp>
        <p:nvSpPr>
          <p:cNvPr id="9" name="Prostokąt zaokrąglony 8"/>
          <p:cNvSpPr/>
          <p:nvPr/>
        </p:nvSpPr>
        <p:spPr>
          <a:xfrm>
            <a:off x="5703902" y="3825044"/>
            <a:ext cx="1789137" cy="914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sz="1100" b="1" dirty="0"/>
              <a:t>MMŚP</a:t>
            </a:r>
            <a:endParaRPr lang="pl-PL" sz="1100" dirty="0"/>
          </a:p>
          <a:p>
            <a:r>
              <a:rPr lang="pl-PL" sz="1100" dirty="0"/>
              <a:t>Złożenie do Operatora wniosku o refundację usługi rozwojowej</a:t>
            </a:r>
          </a:p>
          <a:p>
            <a:pPr algn="ctr"/>
            <a:endParaRPr lang="pl-PL" sz="1100" dirty="0"/>
          </a:p>
        </p:txBody>
      </p:sp>
      <p:cxnSp>
        <p:nvCxnSpPr>
          <p:cNvPr id="27" name="Łącznik prosty ze strzałką 26"/>
          <p:cNvCxnSpPr/>
          <p:nvPr/>
        </p:nvCxnSpPr>
        <p:spPr>
          <a:xfrm flipH="1" flipV="1">
            <a:off x="6588224" y="3322183"/>
            <a:ext cx="1" cy="2629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rostokąt zaokrąglony 5"/>
          <p:cNvSpPr/>
          <p:nvPr/>
        </p:nvSpPr>
        <p:spPr>
          <a:xfrm>
            <a:off x="5667390" y="2149335"/>
            <a:ext cx="1825649" cy="131446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sz="1100" b="1" dirty="0"/>
              <a:t>OPERATOR</a:t>
            </a:r>
          </a:p>
          <a:p>
            <a:r>
              <a:rPr lang="pl-PL" sz="1100" dirty="0"/>
              <a:t>Akceptacja i zawarcie umowy wsparcia</a:t>
            </a:r>
          </a:p>
          <a:p>
            <a:pPr algn="ctr"/>
            <a:endParaRPr lang="pl-PL" dirty="0"/>
          </a:p>
        </p:txBody>
      </p:sp>
    </p:spTree>
  </p:cSld>
  <p:clrMapOvr>
    <a:masterClrMapping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430214"/>
            <a:ext cx="7239000" cy="734980"/>
          </a:xfrm>
        </p:spPr>
        <p:txBody>
          <a:bodyPr/>
          <a:lstStyle/>
          <a:p>
            <a:pPr algn="ctr">
              <a:defRPr/>
            </a:pPr>
            <a:r>
              <a:rPr lang="pl-PL" sz="24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PSF – ZADANIA OPERATORA</a:t>
            </a:r>
            <a:br>
              <a:rPr lang="pl-PL" sz="24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pl-PL" sz="24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7" name="Symbol zastępczy zawartości 4"/>
          <p:cNvSpPr>
            <a:spLocks noGrp="1"/>
          </p:cNvSpPr>
          <p:nvPr>
            <p:ph idx="1"/>
          </p:nvPr>
        </p:nvSpPr>
        <p:spPr>
          <a:xfrm>
            <a:off x="190500" y="1092200"/>
            <a:ext cx="7959725" cy="45974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pl-PL" sz="2000" dirty="0"/>
              <a:t>   </a:t>
            </a:r>
            <a:r>
              <a:rPr lang="pl-PL" sz="2000" b="1" dirty="0">
                <a:latin typeface="Times New Roman" pitchFamily="18" charset="0"/>
                <a:cs typeface="Times New Roman" pitchFamily="18" charset="0"/>
              </a:rPr>
              <a:t>Operator – podmiot wyłoniony w procedurze konkursowej do realizacji PSF w województwie świętokrzyskim,  odpowiedzialny </a:t>
            </a:r>
            <a:br>
              <a:rPr lang="pl-PL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pl-PL" sz="2000" b="1" dirty="0">
                <a:latin typeface="Times New Roman" pitchFamily="18" charset="0"/>
                <a:cs typeface="Times New Roman" pitchFamily="18" charset="0"/>
              </a:rPr>
              <a:t>w szczególności za:</a:t>
            </a:r>
          </a:p>
          <a:p>
            <a:r>
              <a:rPr lang="pl-PL" sz="1600" dirty="0">
                <a:latin typeface="Times New Roman" pitchFamily="18" charset="0"/>
                <a:cs typeface="Times New Roman" pitchFamily="18" charset="0"/>
              </a:rPr>
              <a:t>opracowanie regulaminu oraz wzorów dokumentów niezbędnych do udzielania wsparcia,</a:t>
            </a:r>
          </a:p>
          <a:p>
            <a:r>
              <a:rPr lang="pl-PL" sz="1600" dirty="0">
                <a:latin typeface="Times New Roman" pitchFamily="18" charset="0"/>
                <a:cs typeface="Times New Roman" pitchFamily="18" charset="0"/>
              </a:rPr>
              <a:t>prowadzenie punktów obsługi dla odbiorców wsparcia, pomoc w wyborze odpowiedniej usługi (diagnoza),</a:t>
            </a:r>
          </a:p>
          <a:p>
            <a:r>
              <a:rPr lang="pl-PL" sz="1600" dirty="0">
                <a:latin typeface="Times New Roman" pitchFamily="18" charset="0"/>
                <a:cs typeface="Times New Roman" pitchFamily="18" charset="0"/>
              </a:rPr>
              <a:t>weryfikację możliwości dofinansowania usług rozwojowych dla przedsiębiorstwa,</a:t>
            </a:r>
          </a:p>
          <a:p>
            <a:r>
              <a:rPr lang="pl-PL" sz="1600" dirty="0">
                <a:latin typeface="Times New Roman" pitchFamily="18" charset="0"/>
                <a:cs typeface="Times New Roman" pitchFamily="18" charset="0"/>
              </a:rPr>
              <a:t>podpisywanie umów określających warunki refundacji z przedsiębiorcami i wydawanie zaświadczeń o udzielonej pomocy de </a:t>
            </a:r>
            <a:r>
              <a:rPr lang="pl-PL" sz="1600" dirty="0" err="1">
                <a:latin typeface="Times New Roman" pitchFamily="18" charset="0"/>
                <a:cs typeface="Times New Roman" pitchFamily="18" charset="0"/>
              </a:rPr>
              <a:t>minimis</a:t>
            </a:r>
            <a:r>
              <a:rPr lang="pl-PL" sz="1600" dirty="0">
                <a:latin typeface="Times New Roman" pitchFamily="18" charset="0"/>
                <a:cs typeface="Times New Roman" pitchFamily="18" charset="0"/>
              </a:rPr>
              <a:t>/pomocy publicznej,</a:t>
            </a:r>
          </a:p>
          <a:p>
            <a:r>
              <a:rPr lang="pl-PL" sz="1600" dirty="0">
                <a:latin typeface="Times New Roman" pitchFamily="18" charset="0"/>
                <a:cs typeface="Times New Roman" pitchFamily="18" charset="0"/>
              </a:rPr>
              <a:t>monitoring i kontrolę uczestników projektów,</a:t>
            </a:r>
          </a:p>
          <a:p>
            <a:r>
              <a:rPr lang="pl-PL" sz="1600" dirty="0">
                <a:latin typeface="Times New Roman" pitchFamily="18" charset="0"/>
                <a:cs typeface="Times New Roman" pitchFamily="18" charset="0"/>
              </a:rPr>
              <a:t>rozliczanie umów i wypłatę refundacji.</a:t>
            </a:r>
          </a:p>
          <a:p>
            <a:pPr lvl="0"/>
            <a:r>
              <a:rPr lang="pl-PL" sz="1600" dirty="0">
                <a:latin typeface="Times New Roman" pitchFamily="18" charset="0"/>
                <a:cs typeface="Times New Roman" pitchFamily="18" charset="0"/>
              </a:rPr>
              <a:t>wniesienie wkładu własnego w wysokości co najmniej 15 % wydatków kwalifikowanych projektu. Wkład własny w projekcie może stanowić koszt pojedynczej usługi rozwojowej </a:t>
            </a:r>
            <a:br>
              <a:rPr lang="pl-PL" sz="1600" dirty="0">
                <a:latin typeface="Times New Roman" pitchFamily="18" charset="0"/>
                <a:cs typeface="Times New Roman" pitchFamily="18" charset="0"/>
              </a:rPr>
            </a:br>
            <a:r>
              <a:rPr lang="pl-PL" sz="1600" dirty="0">
                <a:latin typeface="Times New Roman" pitchFamily="18" charset="0"/>
                <a:cs typeface="Times New Roman" pitchFamily="18" charset="0"/>
              </a:rPr>
              <a:t>w zakresie niedofinansowanym w projekcie.</a:t>
            </a:r>
          </a:p>
          <a:p>
            <a:pPr>
              <a:buNone/>
            </a:pPr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Operator nie może świadczyć usług rozwojowych w ramach projektu, którego jest beneficjentem.</a:t>
            </a:r>
          </a:p>
          <a:p>
            <a:pPr lvl="0"/>
            <a:endParaRPr lang="pl-PL" sz="1800" dirty="0">
              <a:latin typeface="Times New Roman" pitchFamily="18" charset="0"/>
              <a:cs typeface="Times New Roman" pitchFamily="18" charset="0"/>
            </a:endParaRPr>
          </a:p>
          <a:p>
            <a:endParaRPr lang="pl-PL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y">
  <a:themeElements>
    <a:clrScheme name="Bogaty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y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ogaty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28868</TotalTime>
  <Words>1053</Words>
  <Application>Microsoft Office PowerPoint</Application>
  <PresentationFormat>Pokaz na ekranie (4:3)</PresentationFormat>
  <Paragraphs>190</Paragraphs>
  <Slides>23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30" baseType="lpstr">
      <vt:lpstr>Arial</vt:lpstr>
      <vt:lpstr>Cambria</vt:lpstr>
      <vt:lpstr>Times New Roman</vt:lpstr>
      <vt:lpstr>Trebuchet MS</vt:lpstr>
      <vt:lpstr>Wingdings</vt:lpstr>
      <vt:lpstr>Wingdings 2</vt:lpstr>
      <vt:lpstr>Bogaty</vt:lpstr>
      <vt:lpstr>         PODMIOTOWY SYSTEM  FINANSOWANIA USŁUG ROZWOJOWYCH   REALIZACJA DZIAŁANIA 10.5 RPO WŚ Przystosowanie pracowników, przedsiębiorstw  i przedsiębiorców do zmian     </vt:lpstr>
      <vt:lpstr>PODMIOTOWY SYSTEM FINANSOWANIA USŁUG ROZWOJOWYCH – nowa formuła wsparcia </vt:lpstr>
      <vt:lpstr>PODMIOTOWY SYSTEM FINANSOWANIA USŁUG ROZWOJOWYCH – nowa formuła wsparcia </vt:lpstr>
      <vt:lpstr>PODMIOTOWY SYSTEM FINANSOWANIA USŁUG ROZWOJOWYCH</vt:lpstr>
      <vt:lpstr>PODMIOTOWY SYSTEM FINANSOWANIA USŁUG ROZWOJOWYCH</vt:lpstr>
      <vt:lpstr>PODMIOTOWY SYSTEM FINANSOWANIA USŁUG ROZWOJOWYCH</vt:lpstr>
      <vt:lpstr>Zasady funkcjonowania PSF</vt:lpstr>
      <vt:lpstr>Refundacja usług rozwojowych</vt:lpstr>
      <vt:lpstr>PSF – ZADANIA OPERATORA </vt:lpstr>
      <vt:lpstr>PSF – DO KOGO KIERUJEMY WSPARCIE: </vt:lpstr>
      <vt:lpstr>PSF – POZIOM REFUNDACJI: </vt:lpstr>
      <vt:lpstr>PSF – POZIOM REFUNDACJI: </vt:lpstr>
      <vt:lpstr>PSF – POZIOM REFUNDACJI: </vt:lpstr>
      <vt:lpstr>PSF – Zasady refundacji</vt:lpstr>
      <vt:lpstr>PSF – Zasady refundacji</vt:lpstr>
      <vt:lpstr>Pomoc publiczna/pomoc de minimis</vt:lpstr>
      <vt:lpstr>PSF WYKLUCZA… </vt:lpstr>
      <vt:lpstr>PSF WYKLUCZA… </vt:lpstr>
      <vt:lpstr>PODMIOTOWY SYSTEM FINANSOWANIA USŁUG ROZWOJOWYCH –Działanie 10.5</vt:lpstr>
      <vt:lpstr>DZIAŁANIE 10.5   Wskaźniki produktu 2014-2020</vt:lpstr>
      <vt:lpstr>DZIAŁANIE 10.5   Wskaźniki produktu</vt:lpstr>
      <vt:lpstr>DZIAŁANIE 10.5   Wskaźniki rezultatu</vt:lpstr>
      <vt:lpstr>Prezentacja programu PowerPoint</vt:lpstr>
    </vt:vector>
  </TitlesOfParts>
  <Company>WUP Kielce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WUP</dc:creator>
  <cp:lastModifiedBy>Paweł Lulek</cp:lastModifiedBy>
  <cp:revision>2824</cp:revision>
  <dcterms:created xsi:type="dcterms:W3CDTF">2006-10-19T09:43:25Z</dcterms:created>
  <dcterms:modified xsi:type="dcterms:W3CDTF">2017-04-03T10:52:02Z</dcterms:modified>
</cp:coreProperties>
</file>