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1431" r:id="rId2"/>
    <p:sldId id="1808" r:id="rId3"/>
    <p:sldId id="1815" r:id="rId4"/>
    <p:sldId id="1809" r:id="rId5"/>
    <p:sldId id="1794" r:id="rId6"/>
    <p:sldId id="1819" r:id="rId7"/>
    <p:sldId id="1772" r:id="rId8"/>
    <p:sldId id="1775" r:id="rId9"/>
    <p:sldId id="1782" r:id="rId10"/>
    <p:sldId id="1818" r:id="rId11"/>
    <p:sldId id="1810" r:id="rId12"/>
    <p:sldId id="1811" r:id="rId13"/>
    <p:sldId id="1817" r:id="rId14"/>
    <p:sldId id="1813" r:id="rId15"/>
    <p:sldId id="1812" r:id="rId16"/>
    <p:sldId id="1814" r:id="rId17"/>
    <p:sldId id="1611" r:id="rId18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E1370"/>
    <a:srgbClr val="CC3399"/>
    <a:srgbClr val="923E8E"/>
    <a:srgbClr val="000000"/>
    <a:srgbClr val="009644"/>
    <a:srgbClr val="E9E7E9"/>
    <a:srgbClr val="FBF2DD"/>
    <a:srgbClr val="FAEFD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8056" autoAdjust="0"/>
  </p:normalViewPr>
  <p:slideViewPr>
    <p:cSldViewPr>
      <p:cViewPr varScale="1">
        <p:scale>
          <a:sx n="110" d="100"/>
          <a:sy n="110" d="100"/>
        </p:scale>
        <p:origin x="157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Maciek\MPIPS-01\SPRAWOZDANIA%20ZA%202016%20rok\prezentacje\grudzie&#324;\Wykres%201999-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.lulek\Documents\GroupWise\wykres%2018-24,%2045%20i%20wi&#281;cej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.kleszowska\Pulpit\prezentacja\Bezrobotni%20wg%20wieku,wyk,stazu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r>
              <a:rPr lang="pl-PL" dirty="0"/>
              <a:t>LICZBA BEZROBOTNYCH W WOJ. ŚWIĘTOKRZYSKIM
 W LATACH 1999 - 2016</a:t>
            </a:r>
          </a:p>
        </c:rich>
      </c:tx>
      <c:layout>
        <c:manualLayout>
          <c:xMode val="edge"/>
          <c:yMode val="edge"/>
          <c:x val="0.21149717737796891"/>
          <c:y val="1.687763713080168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40217598498566"/>
          <c:y val="0.13037974683544304"/>
          <c:w val="0.83552333611929863"/>
          <c:h val="0.76917372670188688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rgbClr val="FF66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dPt>
            <c:idx val="5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54F-41F3-BA1B-BDA6B7EDC0A2}"/>
              </c:ext>
            </c:extLst>
          </c:dPt>
          <c:dPt>
            <c:idx val="6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54F-41F3-BA1B-BDA6B7EDC0A2}"/>
              </c:ext>
            </c:extLst>
          </c:dPt>
          <c:dPt>
            <c:idx val="7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54F-41F3-BA1B-BDA6B7EDC0A2}"/>
              </c:ext>
            </c:extLst>
          </c:dPt>
          <c:dPt>
            <c:idx val="8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54F-41F3-BA1B-BDA6B7EDC0A2}"/>
              </c:ext>
            </c:extLst>
          </c:dPt>
          <c:dPt>
            <c:idx val="9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D54F-41F3-BA1B-BDA6B7EDC0A2}"/>
              </c:ext>
            </c:extLst>
          </c:dPt>
          <c:dPt>
            <c:idx val="10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D54F-41F3-BA1B-BDA6B7EDC0A2}"/>
              </c:ext>
            </c:extLst>
          </c:dPt>
          <c:dPt>
            <c:idx val="11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D54F-41F3-BA1B-BDA6B7EDC0A2}"/>
              </c:ext>
            </c:extLst>
          </c:dPt>
          <c:dPt>
            <c:idx val="12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D54F-41F3-BA1B-BDA6B7EDC0A2}"/>
              </c:ext>
            </c:extLst>
          </c:dPt>
          <c:dPt>
            <c:idx val="13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D54F-41F3-BA1B-BDA6B7EDC0A2}"/>
              </c:ext>
            </c:extLst>
          </c:dPt>
          <c:dPt>
            <c:idx val="14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D54F-41F3-BA1B-BDA6B7EDC0A2}"/>
              </c:ext>
            </c:extLst>
          </c:dPt>
          <c:dPt>
            <c:idx val="15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D54F-41F3-BA1B-BDA6B7EDC0A2}"/>
              </c:ext>
            </c:extLst>
          </c:dPt>
          <c:dPt>
            <c:idx val="16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D54F-41F3-BA1B-BDA6B7EDC0A2}"/>
              </c:ext>
            </c:extLst>
          </c:dPt>
          <c:dPt>
            <c:idx val="17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D54F-41F3-BA1B-BDA6B7EDC0A2}"/>
              </c:ext>
            </c:extLst>
          </c:dPt>
          <c:dPt>
            <c:idx val="18"/>
            <c:marker>
              <c:spPr>
                <a:solidFill>
                  <a:srgbClr val="008000"/>
                </a:solidFill>
                <a:ln>
                  <a:solidFill>
                    <a:srgbClr val="008000"/>
                  </a:solidFill>
                  <a:prstDash val="solid"/>
                </a:ln>
              </c:spPr>
            </c:marker>
            <c:bubble3D val="0"/>
            <c:spPr>
              <a:ln w="25400">
                <a:solidFill>
                  <a:srgbClr val="008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D54F-41F3-BA1B-BDA6B7EDC0A2}"/>
              </c:ext>
            </c:extLst>
          </c:dPt>
          <c:dLbls>
            <c:dLbl>
              <c:idx val="0"/>
              <c:layout>
                <c:manualLayout>
                  <c:x val="-2.4504758134283487E-3"/>
                  <c:y val="-1.73377853084821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54F-41F3-BA1B-BDA6B7EDC0A2}"/>
                </c:ext>
              </c:extLst>
            </c:dLbl>
            <c:dLbl>
              <c:idx val="1"/>
              <c:layout>
                <c:manualLayout>
                  <c:x val="-1.0734233639789441E-2"/>
                  <c:y val="1.3575201833947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54F-41F3-BA1B-BDA6B7EDC0A2}"/>
                </c:ext>
              </c:extLst>
            </c:dLbl>
            <c:dLbl>
              <c:idx val="2"/>
              <c:layout>
                <c:manualLayout>
                  <c:x val="-1.3043827622105991E-2"/>
                  <c:y val="1.8916575301505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54F-41F3-BA1B-BDA6B7EDC0A2}"/>
                </c:ext>
              </c:extLst>
            </c:dLbl>
            <c:dLbl>
              <c:idx val="3"/>
              <c:layout>
                <c:manualLayout>
                  <c:x val="-0.11929394859162235"/>
                  <c:y val="-8.23665238047775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54F-41F3-BA1B-BDA6B7EDC0A2}"/>
                </c:ext>
              </c:extLst>
            </c:dLbl>
            <c:dLbl>
              <c:idx val="4"/>
              <c:layout>
                <c:manualLayout>
                  <c:x val="-2.3836126629422805E-2"/>
                  <c:y val="-2.9535864978902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54F-41F3-BA1B-BDA6B7EDC0A2}"/>
                </c:ext>
              </c:extLst>
            </c:dLbl>
            <c:dLbl>
              <c:idx val="5"/>
              <c:layout>
                <c:manualLayout>
                  <c:x val="-6.2569832402234696E-2"/>
                  <c:y val="2.95358649789029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4F-41F3-BA1B-BDA6B7EDC0A2}"/>
                </c:ext>
              </c:extLst>
            </c:dLbl>
            <c:dLbl>
              <c:idx val="6"/>
              <c:layout>
                <c:manualLayout>
                  <c:x val="-7.4594642150178679E-3"/>
                  <c:y val="-7.27349745838737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4F-41F3-BA1B-BDA6B7EDC0A2}"/>
                </c:ext>
              </c:extLst>
            </c:dLbl>
            <c:dLbl>
              <c:idx val="7"/>
              <c:layout>
                <c:manualLayout>
                  <c:x val="-5.5875306089532102E-3"/>
                  <c:y val="-2.16701551546564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4F-41F3-BA1B-BDA6B7EDC0A2}"/>
                </c:ext>
              </c:extLst>
            </c:dLbl>
            <c:dLbl>
              <c:idx val="8"/>
              <c:layout>
                <c:manualLayout>
                  <c:x val="-4.9727415357997025E-3"/>
                  <c:y val="-1.0080733579188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4F-41F3-BA1B-BDA6B7EDC0A2}"/>
                </c:ext>
              </c:extLst>
            </c:dLbl>
            <c:dLbl>
              <c:idx val="9"/>
              <c:layout>
                <c:manualLayout>
                  <c:x val="-9.8604378363320588E-2"/>
                  <c:y val="1.0154988537825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4F-41F3-BA1B-BDA6B7EDC0A2}"/>
                </c:ext>
              </c:extLst>
            </c:dLbl>
            <c:dLbl>
              <c:idx val="10"/>
              <c:layout>
                <c:manualLayout>
                  <c:x val="-5.1199108491326854E-2"/>
                  <c:y val="2.4835542709060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4F-41F3-BA1B-BDA6B7EDC0A2}"/>
                </c:ext>
              </c:extLst>
            </c:dLbl>
            <c:dLbl>
              <c:idx val="11"/>
              <c:layout>
                <c:manualLayout>
                  <c:x val="-5.744342292408991E-2"/>
                  <c:y val="-2.9451809030200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54F-41F3-BA1B-BDA6B7EDC0A2}"/>
                </c:ext>
              </c:extLst>
            </c:dLbl>
            <c:dLbl>
              <c:idx val="12"/>
              <c:layout>
                <c:manualLayout>
                  <c:x val="-5.8933884661065403E-2"/>
                  <c:y val="3.0865975613808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54F-41F3-BA1B-BDA6B7EDC0A2}"/>
                </c:ext>
              </c:extLst>
            </c:dLbl>
            <c:dLbl>
              <c:idx val="13"/>
              <c:layout>
                <c:manualLayout>
                  <c:x val="-2.0379301749292512E-2"/>
                  <c:y val="2.7027475995880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54F-41F3-BA1B-BDA6B7EDC0A2}"/>
                </c:ext>
              </c:extLst>
            </c:dLbl>
            <c:dLbl>
              <c:idx val="14"/>
              <c:layout>
                <c:manualLayout>
                  <c:x val="-7.150837988826815E-2"/>
                  <c:y val="-3.2308548456759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54F-41F3-BA1B-BDA6B7EDC0A2}"/>
                </c:ext>
              </c:extLst>
            </c:dLbl>
            <c:dLbl>
              <c:idx val="15"/>
              <c:layout>
                <c:manualLayout>
                  <c:x val="-2.0856610800744888E-2"/>
                  <c:y val="-2.95360310973786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54F-41F3-BA1B-BDA6B7EDC0A2}"/>
                </c:ext>
              </c:extLst>
            </c:dLbl>
            <c:dLbl>
              <c:idx val="16"/>
              <c:layout>
                <c:manualLayout>
                  <c:x val="-1.4897579143388251E-3"/>
                  <c:y val="8.438652446925256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54F-41F3-BA1B-BDA6B7EDC0A2}"/>
                </c:ext>
              </c:extLst>
            </c:dLbl>
            <c:dLbl>
              <c:idx val="17"/>
              <c:layout>
                <c:manualLayout>
                  <c:x val="-5.9590316573556821E-3"/>
                  <c:y val="-6.329113924050664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54F-41F3-BA1B-BDA6B7EDC0A2}"/>
                </c:ext>
              </c:extLst>
            </c:dLbl>
            <c:dLbl>
              <c:idx val="18"/>
              <c:layout>
                <c:manualLayout>
                  <c:x val="0"/>
                  <c:y val="2.74261603375527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54F-41F3-BA1B-BDA6B7EDC0A2}"/>
                </c:ext>
              </c:extLst>
            </c:dLbl>
            <c:numFmt formatCode="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Dane!$I$2:$I$20</c:f>
              <c:strCache>
                <c:ptCount val="19"/>
                <c:pt idx="0">
                  <c:v> 1 styczeń 
1999</c:v>
                </c:pt>
                <c:pt idx="1">
                  <c:v> 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strCache>
            </c:strRef>
          </c:cat>
          <c:val>
            <c:numRef>
              <c:f>Dane!$J$2:$J$20</c:f>
              <c:numCache>
                <c:formatCode>General</c:formatCode>
                <c:ptCount val="19"/>
                <c:pt idx="0">
                  <c:v>84824</c:v>
                </c:pt>
                <c:pt idx="1">
                  <c:v>107472</c:v>
                </c:pt>
                <c:pt idx="2">
                  <c:v>118469</c:v>
                </c:pt>
                <c:pt idx="3">
                  <c:v>131129</c:v>
                </c:pt>
                <c:pt idx="4">
                  <c:v>131266</c:v>
                </c:pt>
                <c:pt idx="5">
                  <c:v>126538</c:v>
                </c:pt>
                <c:pt idx="6">
                  <c:v>126322</c:v>
                </c:pt>
                <c:pt idx="7">
                  <c:v>117754</c:v>
                </c:pt>
                <c:pt idx="8">
                  <c:v>99406</c:v>
                </c:pt>
                <c:pt idx="9">
                  <c:v>83339</c:v>
                </c:pt>
                <c:pt idx="10">
                  <c:v>77716</c:v>
                </c:pt>
                <c:pt idx="11">
                  <c:v>83819</c:v>
                </c:pt>
                <c:pt idx="12">
                  <c:v>82141</c:v>
                </c:pt>
                <c:pt idx="13">
                  <c:v>83217</c:v>
                </c:pt>
                <c:pt idx="14">
                  <c:v>86708</c:v>
                </c:pt>
                <c:pt idx="15">
                  <c:v>90124</c:v>
                </c:pt>
                <c:pt idx="16">
                  <c:v>75434</c:v>
                </c:pt>
                <c:pt idx="17">
                  <c:v>66131</c:v>
                </c:pt>
                <c:pt idx="18">
                  <c:v>57126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D54F-41F3-BA1B-BDA6B7EDC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600192"/>
        <c:axId val="72606080"/>
      </c:lineChart>
      <c:catAx>
        <c:axId val="7260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5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72606080"/>
        <c:crossesAt val="5"/>
        <c:auto val="1"/>
        <c:lblAlgn val="ctr"/>
        <c:lblOffset val="80"/>
        <c:tickLblSkip val="1"/>
        <c:tickMarkSkip val="1"/>
        <c:noMultiLvlLbl val="0"/>
      </c:catAx>
      <c:valAx>
        <c:axId val="72606080"/>
        <c:scaling>
          <c:orientation val="minMax"/>
          <c:max val="150000"/>
          <c:min val="5000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E"/>
                    <a:ea typeface="Arial CE"/>
                    <a:cs typeface="Arial CE"/>
                  </a:defRPr>
                </a:pPr>
                <a:r>
                  <a:rPr lang="pl-PL" dirty="0"/>
                  <a:t>Liczba bezrobotnych</a:t>
                </a:r>
              </a:p>
            </c:rich>
          </c:tx>
          <c:layout>
            <c:manualLayout>
              <c:xMode val="edge"/>
              <c:yMode val="edge"/>
              <c:x val="2.979515828677841E-3"/>
              <c:y val="0.3581223628692004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pl-PL"/>
          </a:p>
        </c:txPr>
        <c:crossAx val="72600192"/>
        <c:crosses val="autoZero"/>
        <c:crossBetween val="midCat"/>
        <c:majorUnit val="20000"/>
        <c:minorUnit val="10000"/>
      </c:valAx>
      <c:spPr>
        <a:solidFill>
          <a:srgbClr val="FFFFCC"/>
        </a:solidFill>
        <a:ln w="12700">
          <a:solidFill>
            <a:srgbClr val="969696"/>
          </a:solidFill>
          <a:prstDash val="solid"/>
        </a:ln>
      </c:spPr>
    </c:plotArea>
    <c:plotVisOnly val="1"/>
    <c:dispBlanksAs val="gap"/>
    <c:showDLblsOverMax val="0"/>
  </c:chart>
  <c:spPr>
    <a:solidFill>
      <a:srgbClr val="FFFFCC"/>
    </a:solidFill>
    <a:ln w="3175">
      <a:solidFill>
        <a:srgbClr val="000000"/>
      </a:solidFill>
      <a:prstDash val="solid"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54001554001554E-2"/>
          <c:y val="2.0031171868243259E-2"/>
          <c:w val="0.84308438717887535"/>
          <c:h val="0.87964052195660913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18-24</c:v>
                </c:pt>
              </c:strCache>
            </c:strRef>
          </c:tx>
          <c:marker>
            <c:symbol val="square"/>
            <c:size val="4"/>
          </c:marker>
          <c:dLbls>
            <c:dLbl>
              <c:idx val="0"/>
              <c:layout>
                <c:manualLayout>
                  <c:x val="-2.4864024864024864E-2"/>
                  <c:y val="-5.9128096792779007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B1-4D3D-B647-02D0B395A736}"/>
                </c:ext>
              </c:extLst>
            </c:dLbl>
            <c:dLbl>
              <c:idx val="12"/>
              <c:layout>
                <c:manualLayout>
                  <c:x val="-2.9526029526029528E-2"/>
                  <c:y val="-2.9563932002956393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1-4D3D-B647-02D0B395A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Arkusz1!$A$2:$A$14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Arkusz1!$B$2:$B$14</c:f>
              <c:numCache>
                <c:formatCode>0.0%</c:formatCode>
                <c:ptCount val="13"/>
                <c:pt idx="0">
                  <c:v>0.254</c:v>
                </c:pt>
                <c:pt idx="1">
                  <c:v>0.23899999999999999</c:v>
                </c:pt>
                <c:pt idx="2">
                  <c:v>0.217</c:v>
                </c:pt>
                <c:pt idx="3">
                  <c:v>0.19700000000000001</c:v>
                </c:pt>
                <c:pt idx="4">
                  <c:v>0.20899999999999999</c:v>
                </c:pt>
                <c:pt idx="5">
                  <c:v>0.219</c:v>
                </c:pt>
                <c:pt idx="6">
                  <c:v>0.223</c:v>
                </c:pt>
                <c:pt idx="7">
                  <c:v>0.219</c:v>
                </c:pt>
                <c:pt idx="8">
                  <c:v>0.20799999999999999</c:v>
                </c:pt>
                <c:pt idx="9">
                  <c:v>0.2</c:v>
                </c:pt>
                <c:pt idx="10">
                  <c:v>0.184</c:v>
                </c:pt>
                <c:pt idx="11">
                  <c:v>0.17299999999999999</c:v>
                </c:pt>
                <c:pt idx="12">
                  <c:v>0.151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B1-4D3D-B647-02D0B395A73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45 i więcej</c:v>
                </c:pt>
              </c:strCache>
            </c:strRef>
          </c:tx>
          <c:marker>
            <c:symbol val="square"/>
            <c:size val="4"/>
          </c:marker>
          <c:dLbls>
            <c:dLbl>
              <c:idx val="0"/>
              <c:layout>
                <c:manualLayout>
                  <c:x val="-2.3310023310023312E-2"/>
                  <c:y val="5.9127864005912786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B1-4D3D-B647-02D0B395A7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Arkusz1!$A$2:$A$14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Arkusz1!$C$2:$C$14</c:f>
              <c:numCache>
                <c:formatCode>0.0%</c:formatCode>
                <c:ptCount val="13"/>
                <c:pt idx="0">
                  <c:v>0.24099999999999999</c:v>
                </c:pt>
                <c:pt idx="1">
                  <c:v>0.26200000000000001</c:v>
                </c:pt>
                <c:pt idx="2">
                  <c:v>0.28899999999999998</c:v>
                </c:pt>
                <c:pt idx="3">
                  <c:v>0.313</c:v>
                </c:pt>
                <c:pt idx="4">
                  <c:v>0.307</c:v>
                </c:pt>
                <c:pt idx="5">
                  <c:v>0.28999999999999998</c:v>
                </c:pt>
                <c:pt idx="6">
                  <c:v>0.28399999999999997</c:v>
                </c:pt>
                <c:pt idx="7">
                  <c:v>0.28299999999999997</c:v>
                </c:pt>
                <c:pt idx="8">
                  <c:v>0.28699999999999998</c:v>
                </c:pt>
                <c:pt idx="9">
                  <c:v>0.30299999999999999</c:v>
                </c:pt>
                <c:pt idx="10">
                  <c:v>0.315</c:v>
                </c:pt>
                <c:pt idx="11">
                  <c:v>0.32700000000000001</c:v>
                </c:pt>
                <c:pt idx="12">
                  <c:v>0.33500000000000002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B1-4D3D-B647-02D0B395A7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917696"/>
        <c:axId val="45919232"/>
      </c:lineChart>
      <c:catAx>
        <c:axId val="4591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5919232"/>
        <c:crosses val="autoZero"/>
        <c:auto val="1"/>
        <c:lblAlgn val="ctr"/>
        <c:lblOffset val="100"/>
        <c:noMultiLvlLbl val="0"/>
      </c:catAx>
      <c:valAx>
        <c:axId val="45919232"/>
        <c:scaling>
          <c:orientation val="minMax"/>
          <c:min val="0.13"/>
        </c:scaling>
        <c:delete val="1"/>
        <c:axPos val="l"/>
        <c:numFmt formatCode="0.0%" sourceLinked="1"/>
        <c:majorTickMark val="out"/>
        <c:minorTickMark val="none"/>
        <c:tickLblPos val="nextTo"/>
        <c:crossAx val="45917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9540718970018"/>
          <c:y val="6.1168165945068832E-2"/>
          <c:w val="0.81500405764042727"/>
          <c:h val="0.78807845600496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'Wykształcenie (2)'!$B$1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'Wykształcenie (2)'!$A$2:$A$6</c:f>
              <c:strCache>
                <c:ptCount val="5"/>
                <c:pt idx="0">
                  <c:v>gimnazjalne 
i poniżej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policealne 
i średnie zawodowe</c:v>
                </c:pt>
                <c:pt idx="4">
                  <c:v>wyższe</c:v>
                </c:pt>
              </c:strCache>
            </c:strRef>
          </c:cat>
          <c:val>
            <c:numRef>
              <c:f>'Wykształcenie (2)'!$B$2:$B$6</c:f>
              <c:numCache>
                <c:formatCode>0.0%</c:formatCode>
                <c:ptCount val="5"/>
                <c:pt idx="0">
                  <c:v>0.253</c:v>
                </c:pt>
                <c:pt idx="1">
                  <c:v>0.35000000000000031</c:v>
                </c:pt>
                <c:pt idx="2">
                  <c:v>7.6999999999999999E-2</c:v>
                </c:pt>
                <c:pt idx="3">
                  <c:v>0.24700000000000041</c:v>
                </c:pt>
                <c:pt idx="4">
                  <c:v>7.3000000000000009E-2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3-4C2C-B8A1-5DCF4FFFE6DA}"/>
            </c:ext>
          </c:extLst>
        </c:ser>
        <c:ser>
          <c:idx val="1"/>
          <c:order val="1"/>
          <c:tx>
            <c:strRef>
              <c:f>'Wykształcenie (2)'!$C$1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'Wykształcenie (2)'!$A$2:$A$6</c:f>
              <c:strCache>
                <c:ptCount val="5"/>
                <c:pt idx="0">
                  <c:v>gimnazjalne 
i poniżej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policealne 
i średnie zawodowe</c:v>
                </c:pt>
                <c:pt idx="4">
                  <c:v>wyższe</c:v>
                </c:pt>
              </c:strCache>
            </c:strRef>
          </c:cat>
          <c:val>
            <c:numRef>
              <c:f>'Wykształcenie (2)'!$C$2:$C$6</c:f>
              <c:numCache>
                <c:formatCode>0.0%</c:formatCode>
                <c:ptCount val="5"/>
                <c:pt idx="0">
                  <c:v>0.21800000000000044</c:v>
                </c:pt>
                <c:pt idx="1">
                  <c:v>0.28800000000000031</c:v>
                </c:pt>
                <c:pt idx="2">
                  <c:v>0.112</c:v>
                </c:pt>
                <c:pt idx="3">
                  <c:v>0.24900000000000044</c:v>
                </c:pt>
                <c:pt idx="4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93-4C2C-B8A1-5DCF4FFFE6DA}"/>
            </c:ext>
          </c:extLst>
        </c:ser>
        <c:ser>
          <c:idx val="2"/>
          <c:order val="2"/>
          <c:tx>
            <c:strRef>
              <c:f>'Wykształcenie (2)'!$D$1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'Wykształcenie (2)'!$A$2:$A$6</c:f>
              <c:strCache>
                <c:ptCount val="5"/>
                <c:pt idx="0">
                  <c:v>gimnazjalne 
i poniżej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policealne 
i średnie zawodowe</c:v>
                </c:pt>
                <c:pt idx="4">
                  <c:v>wyższe</c:v>
                </c:pt>
              </c:strCache>
            </c:strRef>
          </c:cat>
          <c:val>
            <c:numRef>
              <c:f>'Wykształcenie (2)'!$D$2:$D$6</c:f>
              <c:numCache>
                <c:formatCode>0.0%</c:formatCode>
                <c:ptCount val="5"/>
                <c:pt idx="0">
                  <c:v>0.20700000000000021</c:v>
                </c:pt>
                <c:pt idx="1">
                  <c:v>0.28400000000000031</c:v>
                </c:pt>
                <c:pt idx="2">
                  <c:v>0.10600000000000002</c:v>
                </c:pt>
                <c:pt idx="3">
                  <c:v>0.254</c:v>
                </c:pt>
                <c:pt idx="4">
                  <c:v>0.14900000000000024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93-4C2C-B8A1-5DCF4FFFE6DA}"/>
            </c:ext>
          </c:extLst>
        </c:ser>
        <c:ser>
          <c:idx val="3"/>
          <c:order val="3"/>
          <c:tx>
            <c:strRef>
              <c:f>'Wykształcenie (2)'!$E$1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'Wykształcenie (2)'!$A$2:$A$6</c:f>
              <c:strCache>
                <c:ptCount val="5"/>
                <c:pt idx="0">
                  <c:v>gimnazjalne 
i poniżej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policealne 
i średnie zawodowe</c:v>
                </c:pt>
                <c:pt idx="4">
                  <c:v>wyższe</c:v>
                </c:pt>
              </c:strCache>
            </c:strRef>
          </c:cat>
          <c:val>
            <c:numRef>
              <c:f>'Wykształcenie (2)'!$E$2:$E$6</c:f>
              <c:numCache>
                <c:formatCode>0.0%</c:formatCode>
                <c:ptCount val="5"/>
                <c:pt idx="0">
                  <c:v>0.20700000000000021</c:v>
                </c:pt>
                <c:pt idx="1">
                  <c:v>0.28200000000000008</c:v>
                </c:pt>
                <c:pt idx="2">
                  <c:v>0.10500000000000002</c:v>
                </c:pt>
                <c:pt idx="3">
                  <c:v>0.254</c:v>
                </c:pt>
                <c:pt idx="4">
                  <c:v>0.15200000000000041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93-4C2C-B8A1-5DCF4FFFE6DA}"/>
            </c:ext>
          </c:extLst>
        </c:ser>
        <c:ser>
          <c:idx val="4"/>
          <c:order val="4"/>
          <c:tx>
            <c:strRef>
              <c:f>'Wykształcenie (2)'!$F$1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'Wykształcenie (2)'!$A$2:$A$6</c:f>
              <c:strCache>
                <c:ptCount val="5"/>
                <c:pt idx="0">
                  <c:v>gimnazjalne 
i poniżej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policealne 
i średnie zawodowe</c:v>
                </c:pt>
                <c:pt idx="4">
                  <c:v>wyższe</c:v>
                </c:pt>
              </c:strCache>
            </c:strRef>
          </c:cat>
          <c:val>
            <c:numRef>
              <c:f>'Wykształcenie (2)'!$F$2:$F$6</c:f>
              <c:numCache>
                <c:formatCode>0.0%</c:formatCode>
                <c:ptCount val="5"/>
                <c:pt idx="0">
                  <c:v>0.20800000000000021</c:v>
                </c:pt>
                <c:pt idx="1">
                  <c:v>0.27500000000000002</c:v>
                </c:pt>
                <c:pt idx="2">
                  <c:v>0.10700000000000012</c:v>
                </c:pt>
                <c:pt idx="3">
                  <c:v>0.252</c:v>
                </c:pt>
                <c:pt idx="4">
                  <c:v>0.15800000000000083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93-4C2C-B8A1-5DCF4FFFE6DA}"/>
            </c:ext>
          </c:extLst>
        </c:ser>
        <c:ser>
          <c:idx val="5"/>
          <c:order val="5"/>
          <c:tx>
            <c:strRef>
              <c:f>'Wykształcenie (2)'!$G$1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'Wykształcenie (2)'!$A$2:$A$6</c:f>
              <c:strCache>
                <c:ptCount val="5"/>
                <c:pt idx="0">
                  <c:v>gimnazjalne 
i poniżej</c:v>
                </c:pt>
                <c:pt idx="1">
                  <c:v>zasadnicze zawodowe</c:v>
                </c:pt>
                <c:pt idx="2">
                  <c:v>średnie ogólnokształcące</c:v>
                </c:pt>
                <c:pt idx="3">
                  <c:v>policealne 
i średnie zawodowe</c:v>
                </c:pt>
                <c:pt idx="4">
                  <c:v>wyższe</c:v>
                </c:pt>
              </c:strCache>
            </c:strRef>
          </c:cat>
          <c:val>
            <c:numRef>
              <c:f>'Wykształcenie (2)'!$G$2:$G$6</c:f>
              <c:numCache>
                <c:formatCode>0.0%</c:formatCode>
                <c:ptCount val="5"/>
                <c:pt idx="0">
                  <c:v>0.20600000000000004</c:v>
                </c:pt>
                <c:pt idx="1">
                  <c:v>0.26700000000000002</c:v>
                </c:pt>
                <c:pt idx="2">
                  <c:v>0.113</c:v>
                </c:pt>
                <c:pt idx="3">
                  <c:v>0.24900000000000044</c:v>
                </c:pt>
                <c:pt idx="4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93-4C2C-B8A1-5DCF4FFFE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445760"/>
        <c:axId val="73447296"/>
      </c:barChart>
      <c:catAx>
        <c:axId val="7344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3447296"/>
        <c:crosses val="autoZero"/>
        <c:auto val="1"/>
        <c:lblAlgn val="ctr"/>
        <c:lblOffset val="100"/>
        <c:noMultiLvlLbl val="0"/>
      </c:catAx>
      <c:valAx>
        <c:axId val="734472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73445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80686362672632"/>
          <c:y val="4.2219679804981924E-2"/>
          <c:w val="6.9200535169872568E-2"/>
          <c:h val="0.41214617403593778"/>
        </c:manualLayout>
      </c:layout>
      <c:overlay val="0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/>
      </a:pPr>
      <a:endParaRPr lang="pl-PL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0.14946</cdr:x>
      <cdr:y>0.9321</cdr:y>
    </cdr:from>
    <cdr:to>
      <cdr:x>0.94078</cdr:x>
      <cdr:y>0.95941</cdr:y>
    </cdr:to>
    <cdr:sp macro="" textlink="">
      <cdr:nvSpPr>
        <cdr:cNvPr id="319490" name="AutoShape 4"/>
        <cdr:cNvSpPr>
          <a:spLocks xmlns:a="http://schemas.openxmlformats.org/drawingml/2006/main" noChangeAspect="1"/>
        </cdr:cNvSpPr>
      </cdr:nvSpPr>
      <cdr:spPr bwMode="auto">
        <a:xfrm xmlns:a="http://schemas.openxmlformats.org/drawingml/2006/main" rot="5400000">
          <a:off x="4564839" y="2320330"/>
          <a:ext cx="164410" cy="6745892"/>
        </a:xfrm>
        <a:prstGeom xmlns:a="http://schemas.openxmlformats.org/drawingml/2006/main" prst="rightBrace">
          <a:avLst>
            <a:gd name="adj1" fmla="val 266577"/>
            <a:gd name="adj2" fmla="val 50361"/>
          </a:avLst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0.48072</cdr:x>
      <cdr:y>0.96164</cdr:y>
    </cdr:from>
    <cdr:to>
      <cdr:x>0.61669</cdr:x>
      <cdr:y>0.99559</cdr:y>
    </cdr:to>
    <cdr:sp macro="" textlink="">
      <cdr:nvSpPr>
        <cdr:cNvPr id="3174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98061" y="5788891"/>
          <a:ext cx="1159128" cy="204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pl-PL" sz="800" b="1" i="0" u="none" strike="noStrike" baseline="0" dirty="0">
              <a:solidFill>
                <a:srgbClr val="000000"/>
              </a:solidFill>
              <a:latin typeface="Arial CE"/>
              <a:cs typeface="Arial CE"/>
            </a:rPr>
            <a:t>koniec grudnia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465C20-7EAF-4B3A-A9B9-3DDA3BDE0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8775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05" tIns="45896" rIns="91805" bIns="4589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4517AF-2A56-4EE6-A33D-44D6300B8B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314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02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061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3D495-BD65-442B-B9DF-5115C0233913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7139FD-9BF4-41C1-A2A8-7C38E1316F36}" type="slidenum">
              <a:rPr lang="pl-PL" altLang="pl-PL"/>
              <a:pPr eaLnBrk="1" hangingPunct="1"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529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756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3299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49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4517AF-2A56-4EE6-A33D-44D6300B8BBF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78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68ECF2-BF6B-453C-9ACC-AF20B6F9BC9C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835DA4-4299-4A0E-858D-96648305D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A242-C6FC-48AE-98DF-11214FB3A780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713D-B98E-4B75-AD43-6214A34CB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1C245-6F8F-4B7D-B3C4-2D6FE42EC58A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370E0E-D787-4B39-BDD9-5F498962D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1803-8414-4FCE-828C-32884605D571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4E3C-89EC-4B13-A670-D8C86AB659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A7DCFA-6119-495E-A30C-E4BDD5E3A5BB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343AF-3295-4BFD-86D8-44FED5A67D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2F81-4536-4E2D-BDE5-02AB131C6C39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68E5-3334-43EA-881E-44F861599E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57FE-A627-4F53-83A5-968F3707A022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164C-69DD-4DBB-B186-768DF6C97A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50B2-16F7-4F67-B4C2-542A7029B743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4545-9E8B-40F9-B3AB-94EC69C0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6A7E-6090-418E-A640-BB87621D70AF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F61E-11C0-4B5A-8F65-CE4A5C465D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B75D-7D3F-4E21-89E7-18083A59EEA8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D572-D162-4B61-8C64-EBA834E6C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D5D2E-1449-48BC-B1D9-09E33791384E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5A799-E18C-4192-AB8E-1F146E7FBF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9A09EE6-3207-407A-B527-75468C8DF34D}" type="datetime1">
              <a:rPr lang="pl-PL"/>
              <a:pPr>
                <a:defRPr/>
              </a:pPr>
              <a:t>07.02.2017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E8D4A4A-33FA-4CAC-A38B-09A7B47C5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1" r:id="rId2"/>
    <p:sldLayoutId id="2147483749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50" r:id="rId9"/>
    <p:sldLayoutId id="2147483747" r:id="rId10"/>
    <p:sldLayoutId id="2147483751" r:id="rId11"/>
  </p:sldLayoutIdLst>
  <p:transition spd="med">
    <p:fade thruBlk="1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285992"/>
            <a:ext cx="7850294" cy="28271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rgbClr val="006600"/>
                </a:solidFill>
                <a:cs typeface="Times New Roman" pitchFamily="18" charset="0"/>
              </a:rPr>
              <a:t>Świętokrzyski rynek pracy</a:t>
            </a:r>
            <a:br>
              <a:rPr lang="pl-PL" sz="4000" dirty="0">
                <a:solidFill>
                  <a:srgbClr val="006600"/>
                </a:solidFill>
                <a:cs typeface="Times New Roman" pitchFamily="18" charset="0"/>
              </a:rPr>
            </a:br>
            <a:br>
              <a:rPr lang="pl-PL" sz="4000" dirty="0">
                <a:solidFill>
                  <a:srgbClr val="006600"/>
                </a:solidFill>
                <a:cs typeface="Times New Roman" pitchFamily="18" charset="0"/>
              </a:rPr>
            </a:br>
            <a:r>
              <a:rPr lang="pl-PL" sz="2800" dirty="0">
                <a:solidFill>
                  <a:srgbClr val="006600"/>
                </a:solidFill>
                <a:cs typeface="Times New Roman" pitchFamily="18" charset="0"/>
              </a:rPr>
              <a:t>CHARATERYSTYKA W KONTEKŚCIE KWESTII DEMOGRAFICZNYCH</a:t>
            </a:r>
            <a:br>
              <a:rPr lang="pl-PL" sz="2400" dirty="0">
                <a:solidFill>
                  <a:srgbClr val="006600"/>
                </a:solidFill>
                <a:cs typeface="Times New Roman" pitchFamily="18" charset="0"/>
              </a:rPr>
            </a:br>
            <a:br>
              <a:rPr lang="pl-PL" sz="2800" dirty="0">
                <a:solidFill>
                  <a:srgbClr val="006600"/>
                </a:solidFill>
                <a:cs typeface="Times New Roman" pitchFamily="18" charset="0"/>
              </a:rPr>
            </a:br>
            <a:endParaRPr lang="pl-PL" sz="2000" dirty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484813" y="5510213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428992" y="4857760"/>
            <a:ext cx="49036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latin typeface="+mj-lt"/>
                <a:ea typeface="+mj-ea"/>
                <a:cs typeface="Times New Roman" pitchFamily="18" charset="0"/>
              </a:rPr>
              <a:t>Arkadiusz Piecyk</a:t>
            </a:r>
            <a:br>
              <a:rPr lang="pl-PL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pl-PL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latin typeface="+mj-lt"/>
                <a:ea typeface="+mj-ea"/>
                <a:cs typeface="Times New Roman" pitchFamily="18" charset="0"/>
              </a:rPr>
              <a:t>Dyrektor Wojewódzkiego Urzędu Pracy </a:t>
            </a:r>
            <a:br>
              <a:rPr lang="pl-PL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latin typeface="+mj-lt"/>
                <a:ea typeface="+mj-ea"/>
                <a:cs typeface="Times New Roman" pitchFamily="18" charset="0"/>
              </a:rPr>
            </a:br>
            <a:r>
              <a:rPr lang="pl-PL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latin typeface="+mj-lt"/>
                <a:ea typeface="+mj-ea"/>
                <a:cs typeface="Times New Roman" pitchFamily="18" charset="0"/>
              </a:rPr>
              <a:t>w Kielcach</a:t>
            </a:r>
          </a:p>
          <a:p>
            <a:pPr algn="r"/>
            <a:endParaRPr lang="pl-PL" sz="1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6600"/>
              </a:solidFill>
              <a:latin typeface="+mj-lt"/>
              <a:ea typeface="+mj-ea"/>
              <a:cs typeface="Times New Roman" pitchFamily="18" charset="0"/>
            </a:endParaRPr>
          </a:p>
          <a:p>
            <a:pPr algn="r"/>
            <a:r>
              <a:rPr lang="pl-PL" sz="1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latin typeface="+mj-lt"/>
                <a:ea typeface="+mj-ea"/>
                <a:cs typeface="Times New Roman" pitchFamily="18" charset="0"/>
              </a:rPr>
              <a:t>Kielce,  6 lutego 2017 r.</a:t>
            </a:r>
          </a:p>
        </p:txBody>
      </p:sp>
      <p:pic>
        <p:nvPicPr>
          <p:cNvPr id="9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77"/>
          <p:cNvSpPr txBox="1">
            <a:spLocks noChangeArrowheads="1"/>
          </p:cNvSpPr>
          <p:nvPr/>
        </p:nvSpPr>
        <p:spPr bwMode="auto">
          <a:xfrm>
            <a:off x="1071538" y="1000108"/>
            <a:ext cx="874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Rośnie udział bezrobotnych z wykształceniem wyższym….</a:t>
            </a:r>
          </a:p>
        </p:txBody>
      </p:sp>
      <p:pic>
        <p:nvPicPr>
          <p:cNvPr id="8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439924" y="1844824"/>
            <a:ext cx="8415151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 pitchFamily="18" charset="2"/>
              <a:buNone/>
            </a:pPr>
            <a:r>
              <a:rPr lang="pl-PL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Wykształcenie wyższe staje się coraz popularniejsze i coraz łatwiej dostępne. Obserwowane zjawisko deprecjacji wykształcenia na poziomie wyższym powoduje, że absolwenci uczelni, wchodzący  na rynek pracy, często nie posiadają przygotowania do wykonywania zawodów, na jakie istnieje zapotrzebowanie.</a:t>
            </a:r>
          </a:p>
          <a:p>
            <a:pPr>
              <a:buFont typeface="Wingdings 2" pitchFamily="18" charset="2"/>
              <a:buNone/>
            </a:pPr>
            <a:endParaRPr lang="pl-PL" sz="24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	Ukończenie studiów staje się coraz częściej </a:t>
            </a: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punktem wyjścia </a:t>
            </a: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do dalszego zdobywania kwalifikacji zawodowych na podbudowie posiadanego wykształcenia. Tu otwiera się pole do działania publicznym służbom zatrudnienia.</a:t>
            </a:r>
          </a:p>
          <a:p>
            <a:pPr marL="144000" lvl="2" indent="0" algn="just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pl-PL" sz="2400" dirty="0"/>
          </a:p>
          <a:p>
            <a:pPr marL="144000" lvl="2" indent="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00805446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328" y="-269674"/>
            <a:ext cx="7632848" cy="6620934"/>
          </a:xfrm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Wpływ czynników demograficznych na rynek pracy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pl-PL" sz="1800" b="1" dirty="0">
              <a:ln w="10541" cmpd="sng">
                <a:noFill/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Najnowsze prognozy demograficzne, opracowane przez GUS dla lat 2014 – 2050 przewidują dla województwa świętokrzyskiego spadek liczby ludności </a:t>
            </a:r>
            <a:b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o ponad 20%.</a:t>
            </a:r>
            <a:endParaRPr lang="pl-PL" sz="1800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Pogłębienie starzenia się społeczeństwa i pogorszenie struktury wiekowej ludności – spadek o ponad 30% populacji w wieku aktywności zawodowej</a:t>
            </a:r>
            <a:endParaRPr lang="pl-PL" sz="1800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algn="just">
              <a:buNone/>
            </a:pPr>
            <a:endParaRPr lang="pl-PL" sz="1800" dirty="0">
              <a:solidFill>
                <a:srgbClr val="006600"/>
              </a:solidFill>
            </a:endParaRPr>
          </a:p>
          <a:p>
            <a:pPr>
              <a:buNone/>
            </a:pP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2" name="Strzałka: w dół 1"/>
          <p:cNvSpPr/>
          <p:nvPr/>
        </p:nvSpPr>
        <p:spPr>
          <a:xfrm>
            <a:off x="3774688" y="2671776"/>
            <a:ext cx="1152128" cy="90010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: w dół 5"/>
          <p:cNvSpPr/>
          <p:nvPr/>
        </p:nvSpPr>
        <p:spPr>
          <a:xfrm>
            <a:off x="3774688" y="4429132"/>
            <a:ext cx="1152128" cy="90010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714348" y="5500702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Wzrost wskaźnika obciążenia demograficznego</a:t>
            </a:r>
            <a:r>
              <a:rPr lang="pl-PL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 </a:t>
            </a:r>
            <a:br>
              <a:rPr lang="pl-PL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(liczby osób w wieku produkcyjnym przypadającej na 100 osób </a:t>
            </a:r>
            <a:br>
              <a:rPr lang="pl-PL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w wieku nieprodukcyjnym)</a:t>
            </a:r>
            <a:endParaRPr lang="pl-PL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</p:txBody>
      </p:sp>
      <p:pic>
        <p:nvPicPr>
          <p:cNvPr id="7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79855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500166" y="6143644"/>
            <a:ext cx="61926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1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Źródło: Prognoza demograficzna na lata 2014 – 2050 dla województwa świętokrzyskiego, GUS Kielce, 2015 r. </a:t>
            </a:r>
          </a:p>
        </p:txBody>
      </p:sp>
      <p:pic>
        <p:nvPicPr>
          <p:cNvPr id="4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37" y="1000125"/>
            <a:ext cx="801052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67150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77"/>
          <p:cNvSpPr txBox="1">
            <a:spLocks noChangeArrowheads="1"/>
          </p:cNvSpPr>
          <p:nvPr/>
        </p:nvSpPr>
        <p:spPr bwMode="auto">
          <a:xfrm>
            <a:off x="1071538" y="1000108"/>
            <a:ext cx="874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Wzrost obciążenia demograficznego….</a:t>
            </a:r>
          </a:p>
        </p:txBody>
      </p:sp>
      <p:pic>
        <p:nvPicPr>
          <p:cNvPr id="8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395536" y="1700808"/>
            <a:ext cx="8415151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q"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powoduje, że osoby pracujące będą musiały „utrzymywać”  coraz większą liczbę osób w wieku przed i poprodukcyjnym.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sprzyja powstawaniu tzw. </a:t>
            </a: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efektu katalitycznego </a:t>
            </a: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– wzrost udziału osób w wieku poprodukcyjnym w populacji mieszkańców regionu obniża ogólny poziom dzietności </a:t>
            </a:r>
            <a:b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i potęguje spadek liczby mieszkańców.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Według prognozy GUS, przyrost naturalny w regionie świętokrzyskim, liczony na 1.000 ludności, będzie przyjmował jedną z najniższych wartości wśród województw. W 2015 roku wyniesie minus 8,1% wobec minus 5,1 w kraju. Wpływa na to m.in. brak silnego ośrodka wzrostu, jakim zwyczajowo są stolice województw.</a:t>
            </a:r>
          </a:p>
          <a:p>
            <a:pPr>
              <a:buFont typeface="Wingdings 2" pitchFamily="18" charset="2"/>
              <a:buNone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	</a:t>
            </a:r>
            <a:endParaRPr lang="pl-PL" sz="2400" dirty="0"/>
          </a:p>
          <a:p>
            <a:pPr marL="144000" lvl="2" indent="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027383452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-714404"/>
            <a:ext cx="7632848" cy="6620934"/>
          </a:xfrm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pl-PL" sz="1800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Ponad dwukrotny wzrost odsetka osób w wieku 65 lat i więcej </a:t>
            </a:r>
            <a:b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w ogólnej liczbie mieszkańców regionu do 2050 roku </a:t>
            </a:r>
            <a:b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(z 16,1% w roku 2013 do 36% w roku 2050)</a:t>
            </a:r>
            <a:endParaRPr lang="pl-PL" sz="1800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Font typeface="Wingdings" pitchFamily="2" charset="2"/>
              <a:buChar char="Ø"/>
            </a:pPr>
            <a:endParaRPr lang="pl-PL" sz="1600" dirty="0">
              <a:solidFill>
                <a:srgbClr val="0066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Obniżenie wieku emerytalnego  - dalsze uszczuplenie liczby osób pracujących</a:t>
            </a:r>
            <a:endParaRPr lang="pl-PL" sz="1800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algn="just">
              <a:buNone/>
            </a:pPr>
            <a:endParaRPr lang="pl-PL" sz="1800" dirty="0">
              <a:solidFill>
                <a:srgbClr val="006600"/>
              </a:solidFill>
            </a:endParaRPr>
          </a:p>
          <a:p>
            <a:pPr>
              <a:buNone/>
            </a:pPr>
            <a:endParaRPr lang="pl-PL" sz="1800" dirty="0">
              <a:solidFill>
                <a:srgbClr val="0066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71600" y="5050165"/>
            <a:ext cx="727280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MNIEJSZA PODAŻ PRACY I WZROST KOSZTÓW PRACY.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l-PL" sz="20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l-PL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Rosnące problemy pracodawców ze znalezieniem rąk do pracy  -  zmniejszenie atrakcyjności inwestycyjnej regionu świętokrzyskiego</a:t>
            </a:r>
          </a:p>
        </p:txBody>
      </p:sp>
      <p:sp>
        <p:nvSpPr>
          <p:cNvPr id="7" name="Znak plus 6"/>
          <p:cNvSpPr/>
          <p:nvPr/>
        </p:nvSpPr>
        <p:spPr>
          <a:xfrm>
            <a:off x="3739254" y="1985896"/>
            <a:ext cx="1404156" cy="1152128"/>
          </a:xfrm>
          <a:prstGeom prst="mathPlus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Równa się 8"/>
          <p:cNvSpPr/>
          <p:nvPr/>
        </p:nvSpPr>
        <p:spPr>
          <a:xfrm>
            <a:off x="3595238" y="3966116"/>
            <a:ext cx="1800200" cy="940033"/>
          </a:xfrm>
          <a:prstGeom prst="mathEqual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6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440391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81657"/>
            <a:ext cx="8391876" cy="8319951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l-PL" sz="16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Kierunki niezbędnych działań Publicznych Służb Zatrudnienia mających na celu złagodzenie negatywnych konsekwencji działania czynników depopulacyjnych:</a:t>
            </a:r>
            <a:endParaRPr lang="pl-PL" sz="2400" b="1" dirty="0">
              <a:ln w="10541" cmpd="sng">
                <a:noFill/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Nacisk na aktywizację grup, których potencjał na rynku pracy pozostaje nie w pełni wykorzystany</a:t>
            </a: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: </a:t>
            </a:r>
            <a:r>
              <a:rPr lang="pl-PL" sz="1600" dirty="0">
                <a:solidFill>
                  <a:srgbClr val="006600"/>
                </a:solidFill>
              </a:rPr>
              <a:t>kobiet, osób w wieku 50 plus, osób niepełnosprawnych, osób w wieku przedemerytalnym, mieszkańców obszarów wiejskich.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Niwelowanie obszarów wykluczenia społecznego i włączenie w procesy pracy jak największej liczby osób w wieku aktywności zawodowej  </a:t>
            </a:r>
            <a:r>
              <a:rPr lang="pl-PL" sz="1600" dirty="0">
                <a:solidFill>
                  <a:srgbClr val="006600"/>
                </a:solidFill>
              </a:rPr>
              <a:t>– walka z długotrwałym bezrobociem, podnoszenie kwalifikacji osób bezrobotnych i dostosowywanie ich do potrzeb rynkowych, działania stymulujące wchodzenie na rynek pracy, takie jak np. staże, bony, subsydiowane zatrudnienie.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l-PL" sz="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Przystosowywanie rynku pracy do struktury osób w wieku produkcyjnym - </a:t>
            </a:r>
            <a:r>
              <a:rPr lang="pl-PL" sz="1600" dirty="0">
                <a:solidFill>
                  <a:srgbClr val="006600"/>
                </a:solidFill>
              </a:rPr>
              <a:t>zachęty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i preferencje dla pracodawców zatrudniających osoby 50 plus, osoby w wieku przedemerytalnym, kobiet, itp., kampanie informacyjne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l-PL" sz="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Dalsza indywidualizacja pracy z bezrobotnym </a:t>
            </a:r>
            <a:r>
              <a:rPr lang="pl-PL" sz="1600" dirty="0">
                <a:solidFill>
                  <a:srgbClr val="006600"/>
                </a:solidFill>
              </a:rPr>
              <a:t>– bardziej ścisłe współdziałanie urzędu pracy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z ośrodkiem pomocy społecznej oraz 3 sektorem w obszarze wspierania osób najbardziej oddalonych od rynku pracy.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Dynamiczny rozwój ekonomii społecznej </a:t>
            </a:r>
            <a:r>
              <a:rPr lang="pl-PL" sz="1600" dirty="0">
                <a:solidFill>
                  <a:srgbClr val="006600"/>
                </a:solidFill>
              </a:rPr>
              <a:t>–</a:t>
            </a:r>
            <a:r>
              <a:rPr lang="pl-PL" sz="1600" dirty="0">
                <a:solidFill>
                  <a:srgbClr val="006600"/>
                </a:solidFill>
                <a:cs typeface="Times New Roman" pitchFamily="18" charset="0"/>
              </a:rPr>
              <a:t> konieczne dalsze uregulowania na szczeblu legislacyjnym, w tym m.in. upowszechnianie klauzul społecznych, preferencje dla powstawania i funkcjonowania np. przedsiębiorstw społecznych, w tym spółdzielni socjalnych.</a:t>
            </a:r>
            <a:endParaRPr lang="pl-PL" sz="1600" dirty="0">
              <a:solidFill>
                <a:srgbClr val="006600"/>
              </a:solidFill>
            </a:endParaRPr>
          </a:p>
          <a:p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2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2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2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None/>
            </a:pPr>
            <a:endParaRPr lang="pl-PL" sz="1400" dirty="0">
              <a:solidFill>
                <a:srgbClr val="006600"/>
              </a:solidFill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Font typeface="Wingdings" pitchFamily="2" charset="2"/>
              <a:buChar char="Ø"/>
            </a:pPr>
            <a:endParaRPr lang="pl-PL" sz="1400" dirty="0">
              <a:solidFill>
                <a:srgbClr val="006600"/>
              </a:solidFill>
            </a:endParaRPr>
          </a:p>
          <a:p>
            <a:pPr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 algn="just"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buNone/>
            </a:pPr>
            <a:endParaRPr lang="pl-PL" sz="1600" dirty="0">
              <a:solidFill>
                <a:srgbClr val="006600"/>
              </a:solidFill>
            </a:endParaRPr>
          </a:p>
        </p:txBody>
      </p:sp>
      <p:pic>
        <p:nvPicPr>
          <p:cNvPr id="4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4778358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285728"/>
            <a:ext cx="7632848" cy="8319951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l-PL" sz="18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pl-PL" sz="2400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Demografia i depopulacja to jedna z kilku warstw, które przesądzają o kształcie regionalnego rynku pracy. Nałożona na problemy związane </a:t>
            </a:r>
            <a:b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z niedopasowaniem strukturalnym, długotrwałym bezrobociem oraz niską podażą netto miejsc pracy w gospodarce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l-PL" sz="18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</a:rPr>
              <a:t>potęguje i utrwala negatywne zjawiska na rynku pracy.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l-PL" sz="22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Spadek liczby mieszkańców regionu, w perspektywie doraźnej, zmniejsza konkurencję o pracę i liczbę kandydatów ubiegających się o zatrudnienie na danym stanowisku.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l-PL" sz="18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 Jednak w perspektywie długookresowej powoduje spadek zasobów pracy, zwiększa obciążenia społeczne i negatywnie wpływa na rozwój gospodarczy regionu (np. trudności z pozyskaniem pracowników powodują odpływ inwestycji).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l-PL" sz="1800" b="1" dirty="0">
              <a:ln w="10541" cmpd="sng">
                <a:noFill/>
                <a:prstDash val="solid"/>
              </a:ln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solidFill>
                <a:srgbClr val="006600"/>
              </a:solidFill>
              <a:latin typeface="+mj-lt"/>
              <a:cs typeface="Times New Roman" pitchFamily="18" charset="0"/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Font typeface="Wingdings" pitchFamily="2" charset="2"/>
              <a:buChar char="Ø"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buNone/>
            </a:pPr>
            <a:endParaRPr lang="pl-PL" sz="1800" dirty="0">
              <a:solidFill>
                <a:srgbClr val="006600"/>
              </a:solidFill>
            </a:endParaRPr>
          </a:p>
          <a:p>
            <a:pPr algn="just">
              <a:buNone/>
            </a:pPr>
            <a:endParaRPr lang="pl-PL" sz="1800" dirty="0">
              <a:solidFill>
                <a:srgbClr val="006600"/>
              </a:solidFill>
            </a:endParaRPr>
          </a:p>
          <a:p>
            <a:pPr>
              <a:buNone/>
            </a:pPr>
            <a:endParaRPr lang="pl-PL" sz="1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08786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71472" y="1142984"/>
            <a:ext cx="7850295" cy="58420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pl-PL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4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DZIĘKUJĘ ZA UWAGĘ</a:t>
            </a:r>
          </a:p>
          <a:p>
            <a:pPr algn="ctr" fontAlgn="auto">
              <a:spcAft>
                <a:spcPts val="0"/>
              </a:spcAft>
              <a:defRPr/>
            </a:pPr>
            <a:endParaRPr lang="pl-PL" sz="4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F:\FOTOLIA\ludziki\Fotolia_29388319_Subscription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429000"/>
            <a:ext cx="3275856" cy="24568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397778"/>
              </p:ext>
            </p:extLst>
          </p:nvPr>
        </p:nvGraphicFramePr>
        <p:xfrm>
          <a:off x="214282" y="1142984"/>
          <a:ext cx="3870326" cy="5500986"/>
        </p:xfrm>
        <a:graphic>
          <a:graphicData uri="http://schemas.openxmlformats.org/drawingml/2006/table">
            <a:tbl>
              <a:tblPr/>
              <a:tblGrid>
                <a:gridCol w="36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Powiaty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Liczba bezrobotnych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6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Liczba bezrobotnych </a:t>
                      </a:r>
                      <a:br>
                        <a:rPr kumimoji="0" lang="pl-PL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 województwie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grudzień 2015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grudzień 2016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570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5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66.131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57.126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kielecki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11.177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9.925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m. Kielce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9.378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8.326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ostrowiecki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6.836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5.525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skarżyski 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5.808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4.964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konecki 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5.244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4.216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starachowicki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4.815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4.106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opatowski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4.681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3.857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jędrzejowski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4.238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3.481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sandomierski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3.229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3.140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4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staszowski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3.051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2.890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2.581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2.028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włoszczowski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1.839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1.755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5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kazimierski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1.746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1.586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pińczowski</a:t>
                      </a:r>
                    </a:p>
                  </a:txBody>
                  <a:tcPr marL="45720" marR="4572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1.508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pl-PL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 1.327</a:t>
                      </a:r>
                    </a:p>
                  </a:txBody>
                  <a:tcPr marL="45720" marR="45720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257" name="Rectangle 3"/>
          <p:cNvSpPr>
            <a:spLocks noChangeArrowheads="1"/>
          </p:cNvSpPr>
          <p:nvPr/>
        </p:nvSpPr>
        <p:spPr bwMode="auto">
          <a:xfrm>
            <a:off x="3786182" y="1268760"/>
            <a:ext cx="51562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STOPA  BEZROBOCIA  </a:t>
            </a:r>
            <a:br>
              <a:rPr lang="pl-PL" alt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altLang="pl-PL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NA  KONIEC 2016 ROKU WG POWIATÓW</a:t>
            </a:r>
          </a:p>
        </p:txBody>
      </p:sp>
      <p:sp>
        <p:nvSpPr>
          <p:cNvPr id="72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59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0" name="Rectangle 7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1" name="Rectangle 7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2" name="Rectangle 7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7263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64" name="Rectangle 8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6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7" name="Rectangle 8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8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69" name="Rectangle 8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0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1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2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3" name="Rectangle 8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4" name="Rectangle 9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7275" name="Rectangle 3"/>
          <p:cNvSpPr>
            <a:spLocks noChangeArrowheads="1"/>
          </p:cNvSpPr>
          <p:nvPr/>
        </p:nvSpPr>
        <p:spPr bwMode="auto">
          <a:xfrm>
            <a:off x="4286248" y="5934670"/>
            <a:ext cx="41741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WOJEWÓDZTWO  - stopa bezrobocia     </a:t>
            </a:r>
            <a:br>
              <a:rPr lang="pl-PL" alt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alt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grudzień  2016 - 10,8% </a:t>
            </a:r>
          </a:p>
          <a:p>
            <a:pPr eaLnBrk="1" hangingPunct="1"/>
            <a:r>
              <a:rPr lang="pl-PL" altLang="pl-PL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</a:p>
        </p:txBody>
      </p:sp>
      <p:sp>
        <p:nvSpPr>
          <p:cNvPr id="24" name="Tytuł 1"/>
          <p:cNvSpPr txBox="1">
            <a:spLocks/>
          </p:cNvSpPr>
          <p:nvPr/>
        </p:nvSpPr>
        <p:spPr>
          <a:xfrm>
            <a:off x="4214810" y="908720"/>
            <a:ext cx="4857816" cy="85725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600"/>
                </a:solidFill>
                <a:latin typeface="+mj-lt"/>
                <a:ea typeface="+mj-ea"/>
                <a:cs typeface="Times New Roman" pitchFamily="18" charset="0"/>
              </a:rPr>
              <a:t>Świętokrzyski rynek pracy …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6743" y="1850565"/>
            <a:ext cx="4779753" cy="402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1529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657233"/>
          </a:xfrm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Spada bezrobocie w świętokrzyskim</a:t>
            </a: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/>
          </p:nvPr>
        </p:nvGraphicFramePr>
        <p:xfrm>
          <a:off x="571472" y="1428736"/>
          <a:ext cx="7848872" cy="5134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19541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142984"/>
            <a:ext cx="8679338" cy="5447528"/>
          </a:xfrm>
        </p:spPr>
        <p:txBody>
          <a:bodyPr anchor="ctr"/>
          <a:lstStyle/>
          <a:p>
            <a:endParaRPr lang="pl-PL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pl-PL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pl-P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ŚWIĘTOKRZYSKI RYNEK PRACY – SILNA POLARYZACJA TERYTORIALNA</a:t>
            </a:r>
          </a:p>
          <a:p>
            <a:pPr>
              <a:buNone/>
            </a:pPr>
            <a:endParaRPr lang="pl-PL" sz="9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Trudna sytuacja na północy regionu - to konsekwencja silnych procesów restrukturyzacyjnych lat 90-tych i początku XXI wieku. </a:t>
            </a:r>
            <a:b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2000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Mikro i małe firmy nie były w stanie wypełnić luki po wielkim przemyśle. Problemy występujące na tym obszarze to przede wszystkim: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1700" b="1" u="sng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Bezrobocie długotrwałe</a:t>
            </a:r>
            <a:r>
              <a:rPr lang="pl-PL" sz="1700" b="1" dirty="0">
                <a:ln w="10541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pl-PL" sz="1700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– wysoki wskaźnik powrotów do rejestrów sięgający 90% (największy w powiatach: koneckim, skarżyskim, ostrowieckim, opatowskim) powodowany niską podażą miejsc pracy netto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pl-PL" sz="1700" b="1" u="sng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Bezrobocie dziedziczone</a:t>
            </a:r>
            <a:r>
              <a:rPr lang="pl-PL" sz="1700" b="1" dirty="0">
                <a:ln w="10541" cmpd="sng">
                  <a:noFill/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pl-PL" sz="1700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– (pokoleniowe) – ugruntowane wzorce bezczynności zawodowej, bezradności życiowej (np. enklawy bezrobocia </a:t>
            </a:r>
            <a:br>
              <a:rPr lang="pl-PL" sz="1700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1700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w mieście Skarżysku – Kamiennej)</a:t>
            </a:r>
          </a:p>
          <a:p>
            <a:pPr>
              <a:buFont typeface="Wingdings" pitchFamily="2" charset="2"/>
              <a:buChar char="Ø"/>
            </a:pPr>
            <a:endParaRPr lang="pl-PL" sz="900" b="1" dirty="0">
              <a:ln w="10541" cmpd="sng">
                <a:noFill/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niski poziom bezrobocia rejestrowanego w powiatach </a:t>
            </a:r>
            <a:b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południowych (m.in. buski, pińczowski) </a:t>
            </a:r>
            <a:b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tam jednak najbardziej nasilony jest </a:t>
            </a:r>
            <a:b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problem </a:t>
            </a:r>
            <a:r>
              <a:rPr lang="pl-PL" sz="2000" b="1" u="sng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bezrobocia ukrytego</a:t>
            </a:r>
            <a:b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b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endParaRPr lang="pl-PL" sz="16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 descr="Znalezione obrazy dla zapytania fabryka szki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4000"/>
          </a:blip>
          <a:srcRect/>
          <a:stretch>
            <a:fillRect/>
          </a:stretch>
        </p:blipFill>
        <p:spPr bwMode="auto">
          <a:xfrm>
            <a:off x="6914215" y="5115689"/>
            <a:ext cx="2194289" cy="1697687"/>
          </a:xfrm>
          <a:prstGeom prst="rect">
            <a:avLst/>
          </a:prstGeom>
          <a:noFill/>
        </p:spPr>
      </p:pic>
      <p:pic>
        <p:nvPicPr>
          <p:cNvPr id="5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970190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500042"/>
            <a:ext cx="7632848" cy="6248249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l-PL" sz="1800" b="1" dirty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006600"/>
                </a:solidFill>
              </a:rPr>
              <a:t>   </a:t>
            </a:r>
            <a:r>
              <a:rPr lang="pl-PL" sz="2400" b="1" cap="all" dirty="0">
                <a:ln w="5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Niekorzystne cechy w strukturze bezrobocia to:</a:t>
            </a:r>
            <a:endParaRPr lang="pl-PL" sz="2800" b="1" cap="all" dirty="0">
              <a:ln w="50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pl-PL" sz="240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wysoki odsetek ludzi młodych  </a:t>
            </a:r>
            <a:r>
              <a:rPr lang="pl-PL" sz="1600" dirty="0">
                <a:solidFill>
                  <a:srgbClr val="006600"/>
                </a:solidFill>
              </a:rPr>
              <a:t>– ponad 30% ogółu bezrobotnych to osoby do 30 życia. Biorąc pod uwagę grupę wiekową 18-34 lata, bezrobotni ci stanowią aż 45% ogółu.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brak kwalifikacji zawodowych </a:t>
            </a:r>
            <a:r>
              <a:rPr lang="pl-PL" sz="1600" dirty="0">
                <a:solidFill>
                  <a:srgbClr val="006600"/>
                </a:solidFill>
              </a:rPr>
              <a:t>– do tej grupy zalicza się ponad 15 tysięcy osób pozostających bez zatrudnienia zarejestrowanych w urzędach pracy. Stanowią blisko 27% ogółu bezrobotnych.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brak doświadczenia zawodowego </a:t>
            </a:r>
            <a:r>
              <a:rPr lang="pl-PL" sz="1600" dirty="0">
                <a:solidFill>
                  <a:srgbClr val="006600"/>
                </a:solidFill>
              </a:rPr>
              <a:t>– dotyka ponad ¼ wszystkich bezrobotnych.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To osoby dotychczas niepracujące lub wykonujący pracę zarobkową lub prowadzące działalność krócej niż 6 miesięcy.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niski poziom wykształcenia </a:t>
            </a:r>
            <a:r>
              <a:rPr lang="pl-PL" sz="1600" dirty="0">
                <a:solidFill>
                  <a:srgbClr val="006600"/>
                </a:solidFill>
              </a:rPr>
              <a:t>- wykształcenie zasadnicze zawodowe posiada 27%,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a gimnazjalne i niższe - 21% bezrobotnych. Łącznie te dwie grupy stanowią ponad 48% ogółu zarejestrowanych.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utrzymujące się wyższe bezrobocie na wsi niż w mieście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>
                <a:solidFill>
                  <a:srgbClr val="006600"/>
                </a:solidFill>
              </a:rPr>
              <a:t>-</a:t>
            </a:r>
            <a:r>
              <a:rPr lang="pl-PL" sz="1600" dirty="0">
                <a:solidFill>
                  <a:srgbClr val="006600"/>
                </a:solidFill>
                <a:cs typeface="Times New Roman" pitchFamily="18" charset="0"/>
              </a:rPr>
              <a:t> na koniec września 2016 roku mieszkańcy obszarów wiejskich stanowili 56% ogółu, czyli 32.141 osób.</a:t>
            </a:r>
            <a:endParaRPr lang="pl-PL" sz="1800" dirty="0"/>
          </a:p>
        </p:txBody>
      </p:sp>
      <p:pic>
        <p:nvPicPr>
          <p:cNvPr id="5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719101"/>
              </p:ext>
            </p:extLst>
          </p:nvPr>
        </p:nvGraphicFramePr>
        <p:xfrm>
          <a:off x="720030" y="993081"/>
          <a:ext cx="8172450" cy="420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Prostokąt 8"/>
          <p:cNvSpPr/>
          <p:nvPr/>
        </p:nvSpPr>
        <p:spPr>
          <a:xfrm>
            <a:off x="485775" y="1110299"/>
            <a:ext cx="8172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cap="all" dirty="0">
                <a:ln w="50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Dwie przeciwstawne tendencje:</a:t>
            </a:r>
            <a:endParaRPr lang="pl-PL" sz="2000" b="1" cap="all" dirty="0">
              <a:ln w="50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86045" y="5839294"/>
            <a:ext cx="81724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2000" b="1" cap="all" dirty="0">
              <a:ln w="50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79512" y="5193193"/>
            <a:ext cx="8712968" cy="190821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     Na przełomie 2004 i 2005 roku sytuacja osób do 24 oraz powyżej 50 roku życia na rynku pracy była niemal identyczna. O tamtego czasu pogłębia się rozwarstwienie – maleje problem bezrobocia osób młodych (w wyniku m.in. realizacji „Gwarancji dla Młodzieży”) a </a:t>
            </a: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pogarsza się sytuacja osób 50 plus.</a:t>
            </a:r>
          </a:p>
          <a:p>
            <a:endParaRPr lang="pl-PL" sz="18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>
              <a:buNone/>
            </a:pPr>
            <a:r>
              <a:rPr lang="pl-PL" sz="18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   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972346571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571480"/>
            <a:ext cx="7632848" cy="8319951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l-PL" sz="1800" b="1" dirty="0">
              <a:ln w="10541" cmpd="sng">
                <a:solidFill>
                  <a:sysClr val="windowText" lastClr="000000"/>
                </a:solidFill>
                <a:prstDash val="solid"/>
              </a:ln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Bariery rozwojowe rynku pracy: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pl-PL" sz="900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923E8E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Miażdżąca przewaga mikro firm, które cechuje najniższy potencjał rozwojowy </a:t>
            </a:r>
            <a:b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</a:b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i zatrudnieniowy </a:t>
            </a:r>
            <a:r>
              <a:rPr lang="pl-PL" sz="1600" dirty="0">
                <a:solidFill>
                  <a:srgbClr val="006600"/>
                </a:solidFill>
              </a:rPr>
              <a:t>– podmioty zatrudniające do 9 osób stanowią aż 95,5% wszystkich podmiotów gospodarczych w świętokrzyskim. Firmy zatrudniające od 10 do 49 osób mają udział na poziomie 3,6% ogółu. Oznacza to, że 99,1% firm w naszym województwie to małe przedsiębiorstwa.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Wciąż wysoka podatność rynku pracy na czynniki sezonowe </a:t>
            </a:r>
            <a:r>
              <a:rPr lang="pl-PL" sz="1600" dirty="0">
                <a:solidFill>
                  <a:srgbClr val="006600"/>
                </a:solidFill>
              </a:rPr>
              <a:t>– znaczący udział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w gospodarce mają podmioty działające w branży rolniczej i przetwórstwa rolnego oraz budowlanej. To branże najbardziej podatne na wahania koniunktury sezonowej. Ostatnie dane pokazują jednak wzrost odporności rynku pracy na czynniki sezonowe. Wzrost liczby bezrobotnych w grudniu 2016 roku był czterokrotnie mniejszy niż w latach ubiegłych.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Bardzo niski udział średnich i dużych firm będących nośnikami innowacyjności </a:t>
            </a:r>
            <a:b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</a:b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i nowoczesnych technologii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b="1" dirty="0">
                <a:solidFill>
                  <a:srgbClr val="FF0000"/>
                </a:solidFill>
              </a:rPr>
              <a:t>o największym dostępie do kapitału</a:t>
            </a:r>
            <a:br>
              <a:rPr lang="pl-PL" sz="1600" dirty="0">
                <a:solidFill>
                  <a:srgbClr val="FF00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- jest ich zaledwie 0,9% ogółu.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pl-PL" sz="16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l-PL" sz="16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</a:rPr>
              <a:t>Niedopasowanie kwalifikacji do potrzeb rynku pracy </a:t>
            </a:r>
            <a:r>
              <a:rPr lang="pl-PL" sz="1600" dirty="0">
                <a:solidFill>
                  <a:srgbClr val="006600"/>
                </a:solidFill>
              </a:rPr>
              <a:t>– wskaźnik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niedopasowania strukturalnego wynosi w świętokrzyskim 31% co oznacza,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że tyle spośród bezrobotnych musi się przekwalifikować, </a:t>
            </a:r>
            <a:br>
              <a:rPr lang="pl-PL" sz="1600" dirty="0">
                <a:solidFill>
                  <a:srgbClr val="006600"/>
                </a:solidFill>
              </a:rPr>
            </a:br>
            <a:r>
              <a:rPr lang="pl-PL" sz="1600" dirty="0">
                <a:solidFill>
                  <a:srgbClr val="006600"/>
                </a:solidFill>
              </a:rPr>
              <a:t>by wejść na rynek pracy (wskaźnik ten spada).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pl-PL" sz="1600" dirty="0"/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latin typeface="+mj-lt"/>
              <a:cs typeface="Times New Roman" pitchFamily="18" charset="0"/>
            </a:endParaRPr>
          </a:p>
          <a:p>
            <a:pPr marL="144000" indent="0" algn="just">
              <a:spcBef>
                <a:spcPts val="0"/>
              </a:spcBef>
              <a:buNone/>
            </a:pPr>
            <a:endParaRPr lang="pl-PL" sz="1400" dirty="0">
              <a:latin typeface="+mj-lt"/>
              <a:cs typeface="Times New Roman" pitchFamily="18" charset="0"/>
            </a:endParaRPr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None/>
            </a:pPr>
            <a:endParaRPr lang="pl-PL" sz="1600" dirty="0"/>
          </a:p>
          <a:p>
            <a:pPr marL="144000" lvl="2" indent="0" algn="just">
              <a:spcBef>
                <a:spcPts val="0"/>
              </a:spcBef>
              <a:buClr>
                <a:schemeClr val="bg2">
                  <a:lumMod val="25000"/>
                </a:schemeClr>
              </a:buClr>
              <a:buSzPct val="63000"/>
              <a:buFont typeface="Wingdings" pitchFamily="2" charset="2"/>
              <a:buChar char="Ø"/>
            </a:pPr>
            <a:endParaRPr lang="pl-PL" sz="1600" dirty="0"/>
          </a:p>
          <a:p>
            <a:pPr>
              <a:buNone/>
            </a:pPr>
            <a:endParaRPr lang="pl-PL" sz="1800" dirty="0"/>
          </a:p>
          <a:p>
            <a:pPr algn="just">
              <a:buNone/>
            </a:pPr>
            <a:endParaRPr lang="pl-PL" sz="1800" dirty="0"/>
          </a:p>
          <a:p>
            <a:pPr>
              <a:buNone/>
            </a:pPr>
            <a:endParaRPr lang="pl-PL" sz="1800" dirty="0"/>
          </a:p>
        </p:txBody>
      </p:sp>
      <p:pic>
        <p:nvPicPr>
          <p:cNvPr id="38914" name="Picture 2" descr="Znalezione obrazy dla zapytania bariery rozwojow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97150"/>
            <a:ext cx="1800200" cy="1800201"/>
          </a:xfrm>
          <a:prstGeom prst="rect">
            <a:avLst/>
          </a:prstGeom>
          <a:noFill/>
        </p:spPr>
      </p:pic>
      <p:pic>
        <p:nvPicPr>
          <p:cNvPr id="5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142984"/>
            <a:ext cx="7347012" cy="315471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    </a:t>
            </a: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Pracodawcy coraz częściej zgłaszają problemy ze znalezieniem pracowników.</a:t>
            </a:r>
          </a:p>
          <a:p>
            <a:endParaRPr lang="pl-PL" sz="2400" b="1" dirty="0">
              <a:ln w="10541" cmpd="sng">
                <a:noFill/>
                <a:prstDash val="solid"/>
              </a:ln>
              <a:solidFill>
                <a:srgbClr val="006600"/>
              </a:solidFill>
            </a:endParaRPr>
          </a:p>
          <a:p>
            <a:pPr>
              <a:buNone/>
            </a:pPr>
            <a:r>
              <a:rPr lang="pl-PL" sz="2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   </a:t>
            </a:r>
            <a:r>
              <a:rPr lang="pl-PL" sz="20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Problem ten dotyczy już 37% świętokrzyskich firm, które narzekają przede wszystkim na brak chętnych do pracy oraz nieodpowiednie kwalifikacje kandydatów*.</a:t>
            </a:r>
          </a:p>
          <a:p>
            <a:pPr marL="144000" lvl="2" indent="0" algn="just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pl-PL" sz="2400" dirty="0"/>
          </a:p>
          <a:p>
            <a:pPr marL="144000" lvl="2" indent="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None/>
            </a:pPr>
            <a:endParaRPr lang="pl-PL" sz="2400" b="1" dirty="0"/>
          </a:p>
        </p:txBody>
      </p:sp>
      <p:sp>
        <p:nvSpPr>
          <p:cNvPr id="40964" name="AutoShape 4" descr="Znalezione obrazy dla zapytania problem"/>
          <p:cNvSpPr>
            <a:spLocks noChangeAspect="1" noChangeArrowheads="1"/>
          </p:cNvSpPr>
          <p:nvPr/>
        </p:nvSpPr>
        <p:spPr bwMode="auto">
          <a:xfrm>
            <a:off x="155575" y="-2536825"/>
            <a:ext cx="6991350" cy="5286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0966" name="Picture 6" descr="Znalezione obrazy dla zapytania probl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643314"/>
            <a:ext cx="3543905" cy="2679655"/>
          </a:xfrm>
          <a:prstGeom prst="rect">
            <a:avLst/>
          </a:prstGeom>
          <a:noFill/>
        </p:spPr>
      </p:pic>
      <p:sp>
        <p:nvSpPr>
          <p:cNvPr id="5" name="Symbol zastępczy zawartości 2"/>
          <p:cNvSpPr txBox="1">
            <a:spLocks/>
          </p:cNvSpPr>
          <p:nvPr/>
        </p:nvSpPr>
        <p:spPr bwMode="auto">
          <a:xfrm>
            <a:off x="439924" y="3825044"/>
            <a:ext cx="35200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Char char="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2pPr>
            <a:lvl3pPr marL="7588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rgbClr val="6C6C6C"/>
                </a:solidFill>
                <a:latin typeface="+mn-lt"/>
                <a:ea typeface="+mn-ea"/>
                <a:cs typeface="+mn-cs"/>
              </a:defRPr>
            </a:lvl4pPr>
            <a:lvl5pPr marL="1279525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l-PL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 2" pitchFamily="18" charset="2"/>
              <a:buNone/>
            </a:pPr>
            <a:r>
              <a:rPr lang="pl-PL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pl-PL" sz="1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* „Badanie zapotrzebowania na zawody </a:t>
            </a:r>
            <a:br>
              <a:rPr lang="pl-PL" sz="1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1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i kwalifikacje w województwie świętokrzyskim wraz z analizą kluczowych i deficytowych kwalifikacji </a:t>
            </a:r>
            <a:br>
              <a:rPr lang="pl-PL" sz="1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</a:br>
            <a:r>
              <a:rPr lang="pl-PL" sz="1400" b="1" dirty="0">
                <a:ln w="10541" cmpd="sng">
                  <a:noFill/>
                  <a:prstDash val="solid"/>
                </a:ln>
                <a:solidFill>
                  <a:srgbClr val="006600"/>
                </a:solidFill>
              </a:rPr>
              <a:t>w branżach stanowiących inteligentne specjalizacje regionu”, Raport Końcowy, badanie na zlecenie WUP Kielce, 2016</a:t>
            </a:r>
          </a:p>
          <a:p>
            <a:pPr marL="144000" lvl="2" indent="0" algn="just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pl-PL" sz="2400" dirty="0"/>
          </a:p>
          <a:p>
            <a:pPr marL="144000" lvl="2" indent="0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</a:pPr>
            <a:endParaRPr lang="pl-PL" sz="2400" b="1" dirty="0"/>
          </a:p>
        </p:txBody>
      </p:sp>
      <p:pic>
        <p:nvPicPr>
          <p:cNvPr id="6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77"/>
          <p:cNvSpPr txBox="1">
            <a:spLocks noChangeArrowheads="1"/>
          </p:cNvSpPr>
          <p:nvPr/>
        </p:nvSpPr>
        <p:spPr bwMode="auto">
          <a:xfrm>
            <a:off x="1071538" y="1000108"/>
            <a:ext cx="874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libri" pitchFamily="34" charset="0"/>
                <a:cs typeface="Times New Roman" pitchFamily="18" charset="0"/>
              </a:rPr>
              <a:t>Rośnie udział bezrobotnych z wykształceniem wyższym….</a:t>
            </a:r>
          </a:p>
        </p:txBody>
      </p:sp>
      <p:graphicFrame>
        <p:nvGraphicFramePr>
          <p:cNvPr id="7" name="Group 11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7815657"/>
              </p:ext>
            </p:extLst>
          </p:nvPr>
        </p:nvGraphicFramePr>
        <p:xfrm>
          <a:off x="1014891" y="1571612"/>
          <a:ext cx="7229517" cy="1661760"/>
        </p:xfrm>
        <a:graphic>
          <a:graphicData uri="http://schemas.openxmlformats.org/drawingml/2006/table">
            <a:tbl>
              <a:tblPr/>
              <a:tblGrid>
                <a:gridCol w="985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3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49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pl-P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gimnazjalne</a:t>
                      </a:r>
                      <a:b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 poniżej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zasadnicze zawodowe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średnie ogólnokształcące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policealne </a:t>
                      </a:r>
                      <a:b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 średnie zawodowe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wyższe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25,3%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35,0%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7,7%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24,7%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7,3%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21,8%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28,8%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11,2%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24,9%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13,3%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28,4%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25,4%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14,9%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28,2%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25,4%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15,2%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20,8%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27,5%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25,2%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15,8%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wrzesień 2016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20,6%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26,7%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11,3%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24,9%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Times New Roman" pitchFamily="18" charset="0"/>
                        </a:rPr>
                        <a:t>16,5%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1000100" y="3357562"/>
          <a:ext cx="6838950" cy="334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5" descr="D:\LOGOTYPY\POL_województwo_świętokrzyskie_CO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11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33264</TotalTime>
  <Words>744</Words>
  <Application>Microsoft Office PowerPoint</Application>
  <PresentationFormat>Pokaz na ekranie (4:3)</PresentationFormat>
  <Paragraphs>248</Paragraphs>
  <Slides>17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5" baseType="lpstr">
      <vt:lpstr>Arial</vt:lpstr>
      <vt:lpstr>Arial CE</vt:lpstr>
      <vt:lpstr>Calibri</vt:lpstr>
      <vt:lpstr>Times New Roman</vt:lpstr>
      <vt:lpstr>Trebuchet MS</vt:lpstr>
      <vt:lpstr>Wingdings</vt:lpstr>
      <vt:lpstr>Wingdings 2</vt:lpstr>
      <vt:lpstr>Bogaty</vt:lpstr>
      <vt:lpstr>Świętokrzyski rynek pracy  CHARATERYSTYKA W KONTEKŚCIE KWESTII DEMOGRAFICZNYCH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Kielce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</dc:creator>
  <cp:lastModifiedBy>Paweł Lulek</cp:lastModifiedBy>
  <cp:revision>3345</cp:revision>
  <dcterms:created xsi:type="dcterms:W3CDTF">2006-10-19T09:43:25Z</dcterms:created>
  <dcterms:modified xsi:type="dcterms:W3CDTF">2017-02-07T09:51:21Z</dcterms:modified>
</cp:coreProperties>
</file>