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6" r:id="rId2"/>
    <p:sldId id="280" r:id="rId3"/>
    <p:sldId id="281" r:id="rId4"/>
    <p:sldId id="284" r:id="rId5"/>
    <p:sldId id="282" r:id="rId6"/>
    <p:sldId id="321" r:id="rId7"/>
    <p:sldId id="326" r:id="rId8"/>
    <p:sldId id="330" r:id="rId9"/>
    <p:sldId id="327" r:id="rId10"/>
    <p:sldId id="325" r:id="rId11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129" autoAdjust="0"/>
  </p:normalViewPr>
  <p:slideViewPr>
    <p:cSldViewPr>
      <p:cViewPr>
        <p:scale>
          <a:sx n="79" d="100"/>
          <a:sy n="79" d="100"/>
        </p:scale>
        <p:origin x="-89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F040305-43E6-49F1-9D22-0BE93E56BEF9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D2EECEA-2024-4C01-A602-573EAA1AB6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7DFB49-4B00-453C-A61F-22F1BB060D8C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CFED1AA-11EF-497E-B23E-1997442C5E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59F15-D574-41CD-89F3-8C11CC9347A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smtClean="0"/>
              <a:t> Naprzeciw oczekiwaniom pracodawców wychodzi Krajowy Fundusz Szkoleniowy. Mamy nadzieję, że będzie to skuteczny środek aktywizacji zawodowej pracowników i umożliwi dostosowanie ich kwalifikacji do potrzeb rynku pracy. </a:t>
            </a: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6E8963-4FF7-4437-8369-18AF8D11EAC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B155-ACB2-4E2F-9A11-F5CB682370D4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3E1E-7048-40FC-A926-ACDC57D382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103A2-64B1-48FB-9399-46C80B604A92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67C0-A6EC-460E-9BD2-7E29087F56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EF52-C459-4E2D-AE9E-119070352E6E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209C-9A53-4911-B7BF-CC0032194D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5355-1F6A-4A75-9A3A-BD07A15FE91E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D9F0-BB54-4DAE-A83C-AACFC5326F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64C1-9E63-4AD3-B68D-40E097979DB5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AB1E-0157-4FCC-B50B-C14CB1683D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2822-ABA7-4AC1-8AA7-2ADD8F60FD13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F7DC-9275-4B93-8C5E-FC9024B8B7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2D3E-A744-43BE-B58B-E6B7C6151365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32BCF-E9B1-4AB1-93C6-01CECC0616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A158-6F70-4D8A-8F30-1EE6C146E238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32A11-B969-4971-A230-8980F8C309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B1B6-B824-4911-AAD3-B3D5C2241D4F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B53E-40E3-4146-9E48-360FC6CB08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8AC7-AF74-4D41-9F1D-B6C19D24546A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214C-8001-499D-8322-EEF36F8C57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1A9F-2115-4DC7-ABDA-682295A658BF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0E1AD-F615-47CA-A7B1-3C69C8F1FD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BE8E35-24EC-4AED-97AA-EE3198C4E21B}" type="datetimeFigureOut">
              <a:rPr lang="pl-PL"/>
              <a:pPr>
                <a:defRPr/>
              </a:pPr>
              <a:t>2016-06-28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662C1C-7251-405F-B5C5-7876683BA1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208838" cy="128588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pl-PL" sz="4000" cap="all" dirty="0" smtClean="0">
                <a:ln w="0"/>
                <a:solidFill>
                  <a:srgbClr val="002060"/>
                </a:solidFill>
                <a:effectLst/>
                <a:latin typeface="+mn-lt"/>
              </a:rPr>
              <a:t>Krajowy  fundusz  szkoleniowy</a:t>
            </a:r>
            <a:endParaRPr lang="pl-PL" sz="4000" cap="all" dirty="0">
              <a:ln w="0"/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13315" name="pole tekstowe 4"/>
          <p:cNvSpPr txBox="1">
            <a:spLocks noChangeArrowheads="1"/>
          </p:cNvSpPr>
          <p:nvPr/>
        </p:nvSpPr>
        <p:spPr bwMode="auto">
          <a:xfrm>
            <a:off x="1357313" y="3000375"/>
            <a:ext cx="6715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4000" b="1" dirty="0">
                <a:solidFill>
                  <a:srgbClr val="002060"/>
                </a:solidFill>
                <a:latin typeface="+mn-lt"/>
              </a:rPr>
              <a:t>- wsparcie  pracodawców</a:t>
            </a:r>
            <a:br>
              <a:rPr lang="pl-PL" sz="4000" b="1" dirty="0">
                <a:solidFill>
                  <a:srgbClr val="002060"/>
                </a:solidFill>
                <a:latin typeface="+mn-lt"/>
              </a:rPr>
            </a:br>
            <a:r>
              <a:rPr lang="pl-PL" sz="4000" b="1" dirty="0">
                <a:solidFill>
                  <a:srgbClr val="002060"/>
                </a:solidFill>
                <a:latin typeface="+mn-lt"/>
              </a:rPr>
              <a:t>i  ich  pracowników</a:t>
            </a:r>
          </a:p>
        </p:txBody>
      </p:sp>
      <p:pic>
        <p:nvPicPr>
          <p:cNvPr id="13316" name="Obraz 5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4963"/>
            <a:ext cx="202723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51050" y="5300663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3200" b="1" dirty="0" smtClean="0">
                <a:solidFill>
                  <a:srgbClr val="002060"/>
                </a:solidFill>
                <a:latin typeface="+mn-lt"/>
              </a:rPr>
              <a:t>Kielce,  28 czerwca </a:t>
            </a:r>
            <a:r>
              <a:rPr lang="pl-PL" sz="3200" b="1" dirty="0">
                <a:solidFill>
                  <a:srgbClr val="002060"/>
                </a:solidFill>
                <a:latin typeface="+mn-lt"/>
              </a:rPr>
              <a:t>2016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wu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071563"/>
            <a:ext cx="576103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herb_wo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1566863"/>
            <a:ext cx="5603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0" y="445135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5">
              <a:defRPr/>
            </a:pPr>
            <a:r>
              <a:rPr lang="pl-PL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latin typeface="+mn-lt"/>
                <a:cs typeface="Times New Roman" pitchFamily="18" charset="0"/>
              </a:rPr>
              <a:t>adres:</a:t>
            </a:r>
            <a:r>
              <a:rPr lang="pl-PL" sz="2400" b="1" dirty="0">
                <a:solidFill>
                  <a:srgbClr val="FF9933"/>
                </a:solidFill>
                <a:latin typeface="+mn-lt"/>
                <a:cs typeface="Times New Roman" pitchFamily="18" charset="0"/>
              </a:rPr>
              <a:t>	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ul. Witosa 86, 25-561 Kielce </a:t>
            </a:r>
          </a:p>
          <a:p>
            <a:pPr lvl="5">
              <a:defRPr/>
            </a:pPr>
            <a:r>
              <a:rPr lang="pl-PL" sz="2400" b="1" dirty="0">
                <a:latin typeface="+mn-lt"/>
                <a:cs typeface="Times New Roman" pitchFamily="18" charset="0"/>
              </a:rPr>
              <a:t>tel.	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(41) 36-41-600, fax. (41) 36-41-666 </a:t>
            </a:r>
          </a:p>
          <a:p>
            <a:pPr lvl="5">
              <a:defRPr/>
            </a:pPr>
            <a:r>
              <a:rPr lang="pl-PL" sz="2400" b="1" dirty="0">
                <a:latin typeface="+mn-lt"/>
                <a:cs typeface="Times New Roman" pitchFamily="18" charset="0"/>
              </a:rPr>
              <a:t>e-mail: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</a:t>
            </a:r>
            <a:r>
              <a:rPr lang="pl-PL" sz="2400" b="1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wup@wup.kielce.pl</a:t>
            </a:r>
            <a:endParaRPr lang="pl-PL" sz="2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lvl="5">
              <a:defRPr/>
            </a:pPr>
            <a:r>
              <a:rPr lang="pl-PL" sz="2400" b="1" dirty="0" err="1">
                <a:latin typeface="+mn-lt"/>
                <a:cs typeface="Times New Roman" pitchFamily="18" charset="0"/>
              </a:rPr>
              <a:t>www</a:t>
            </a:r>
            <a:r>
              <a:rPr lang="pl-PL" sz="2400" b="1" dirty="0">
                <a:latin typeface="+mn-lt"/>
                <a:cs typeface="Times New Roman" pitchFamily="18" charset="0"/>
              </a:rPr>
              <a:t>: 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http://www.wup.kielce.pl</a:t>
            </a:r>
          </a:p>
          <a:p>
            <a:pPr eaLnBrk="0" hangingPunct="0">
              <a:defRPr/>
            </a:pPr>
            <a:endParaRPr lang="pl-PL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6629" name="Picture 9" descr="H:\projekty Photoshop\projekty\logo_wu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4138" y="1562100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Obraz 3" descr="KFS_LOGO_MAL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714375" y="1071563"/>
            <a:ext cx="8286750" cy="5214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Krajowy Fundusz Szkoleniowy</a:t>
            </a:r>
            <a:r>
              <a:rPr lang="pl-PL" sz="220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(KFS) </a:t>
            </a:r>
            <a:r>
              <a:rPr lang="pl-PL" sz="2200" b="1" smtClean="0">
                <a:cs typeface="Arial" charset="0"/>
              </a:rPr>
              <a:t>-</a:t>
            </a:r>
            <a:r>
              <a:rPr lang="pl-PL" sz="2200" b="1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pl-PL" sz="2200" b="1" smtClean="0"/>
              <a:t>instrument wsparcia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wprowadzony na podstawie znowelizowanej </a:t>
            </a:r>
            <a:r>
              <a:rPr lang="pl-PL" sz="2200" b="1" i="1" smtClean="0"/>
              <a:t>ustawy o promocji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i="1" smtClean="0"/>
              <a:t>zatrudnienia i instytucjach rynku pracy (z dnia 27 maja 2014 r.)</a:t>
            </a:r>
          </a:p>
          <a:p>
            <a:pPr eaLnBrk="1" hangingPunct="1">
              <a:buFont typeface="Wingdings 2" pitchFamily="18" charset="2"/>
              <a:buNone/>
            </a:pPr>
            <a:endParaRPr lang="pl-PL" sz="800" smtClean="0"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Cel</a:t>
            </a:r>
            <a:r>
              <a:rPr lang="pl-PL" sz="2200" b="1" smtClean="0">
                <a:solidFill>
                  <a:srgbClr val="002060"/>
                </a:solidFill>
              </a:rPr>
              <a:t> utworzenia KFS: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zapobieganie utracie zatrudnienia przez osoby pracujące z powodu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kompetencji nieadekwatnych do wymagań dynamicznie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zmieniającej się gospodarki.</a:t>
            </a:r>
          </a:p>
          <a:p>
            <a:pPr eaLnBrk="1" hangingPunct="1"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</a:rPr>
              <a:t>KFS</a:t>
            </a:r>
            <a:r>
              <a:rPr lang="pl-PL" sz="2200" b="1" smtClean="0">
                <a:solidFill>
                  <a:schemeClr val="tx2"/>
                </a:solidFill>
              </a:rPr>
              <a:t> </a:t>
            </a:r>
            <a:r>
              <a:rPr lang="pl-PL" sz="2200" b="1" smtClean="0"/>
              <a:t>to</a:t>
            </a:r>
            <a:r>
              <a:rPr lang="pl-PL" sz="2200" b="1" smtClean="0">
                <a:solidFill>
                  <a:schemeClr val="tx2"/>
                </a:solidFill>
              </a:rPr>
              <a:t> </a:t>
            </a:r>
            <a:r>
              <a:rPr lang="pl-PL" sz="2200" b="1" smtClean="0"/>
              <a:t>rozwiązanie systemowe, adresowane do pracodawców,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wspomagające przekwalifikowanie lub aktualizację wiedzy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i umiejętności osób pracujących.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cs typeface="Arial" charset="0"/>
              </a:rPr>
              <a:t>Stanowi wydzielon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 cz</a:t>
            </a:r>
            <a:r>
              <a:rPr lang="pl-PL" sz="2200" b="1" smtClean="0"/>
              <a:t>ęść</a:t>
            </a:r>
            <a:r>
              <a:rPr lang="pl-PL" sz="2200" b="1" smtClean="0">
                <a:cs typeface="Arial" charset="0"/>
              </a:rPr>
              <a:t> </a:t>
            </a:r>
            <a:r>
              <a:rPr lang="pl-PL" sz="2200" b="1" smtClean="0"/>
              <a:t>ś</a:t>
            </a:r>
            <a:r>
              <a:rPr lang="pl-PL" sz="2200" b="1" smtClean="0">
                <a:cs typeface="Arial" charset="0"/>
              </a:rPr>
              <a:t>rodków FP przeznaczon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 na finansowanie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cs typeface="Arial" charset="0"/>
              </a:rPr>
              <a:t>kształcenia osób pracuj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cych (ok. 2% przychodów FP). </a:t>
            </a:r>
            <a:endParaRPr lang="pl-PL" sz="22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pl-PL" sz="1800" smtClean="0">
              <a:latin typeface="Arial" charset="0"/>
              <a:cs typeface="Arial" charset="0"/>
            </a:endParaRPr>
          </a:p>
        </p:txBody>
      </p:sp>
      <p:pic>
        <p:nvPicPr>
          <p:cNvPr id="14339" name="Obraz 3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7912100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Kto może skorzystać ze środków KFS: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0005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002060"/>
                </a:solidFill>
              </a:rPr>
              <a:t>wszyscy pracodawcy – w rozumieniu  przepisów ustawy, którzy zamierzają inwestować w podnoszenie własnych kompetencji lub swoich pracowników.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	</a:t>
            </a:r>
            <a:r>
              <a:rPr lang="pl-PL" sz="2400" b="1" smtClean="0"/>
              <a:t>Pracodawca to jednostka organizacyjna, chociażby </a:t>
            </a:r>
            <a:br>
              <a:rPr lang="pl-PL" sz="2400" b="1" smtClean="0"/>
            </a:br>
            <a:r>
              <a:rPr lang="pl-PL" sz="2400" b="1" smtClean="0"/>
              <a:t>nie posiadała osobowości prawnej, a także osoba fizyczna, jeżeli zatrudnia co najmniej jednego pracownika.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 	</a:t>
            </a:r>
            <a:r>
              <a:rPr lang="pl-PL" sz="2200" u="sng" smtClean="0"/>
              <a:t>Nie jest pracodawcą </a:t>
            </a:r>
            <a:r>
              <a:rPr lang="pl-PL" sz="2200" smtClean="0"/>
              <a:t>osoba prowadząca działalność gospodarczą niezatrudniająca żadnego pracownika).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/>
          </a:p>
        </p:txBody>
      </p:sp>
      <p:pic>
        <p:nvPicPr>
          <p:cNvPr id="19460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Środki KFS można przeznaczyć na: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571625"/>
            <a:ext cx="8443913" cy="4389438"/>
          </a:xfrm>
        </p:spPr>
        <p:txBody>
          <a:bodyPr/>
          <a:lstStyle/>
          <a:p>
            <a:pPr eaLnBrk="1" hangingPunct="1"/>
            <a:r>
              <a:rPr lang="pl-PL" sz="2200" b="1" smtClean="0"/>
              <a:t>określenie potrzeb pracodawcy w zakresie kształcenia ustawicznego w związku z ubieganiem się o sfinansowanie tego kształcenia </a:t>
            </a:r>
            <a:br>
              <a:rPr lang="pl-PL" sz="2200" b="1" smtClean="0"/>
            </a:br>
            <a:r>
              <a:rPr lang="pl-PL" sz="2200" b="1" smtClean="0"/>
              <a:t>ze środków KFS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kursy i studia podyplomowe realizowane z inicjatywy pracodawcy</a:t>
            </a:r>
            <a:br>
              <a:rPr lang="pl-PL" sz="2200" b="1" smtClean="0"/>
            </a:br>
            <a:r>
              <a:rPr lang="pl-PL" sz="2200" b="1" smtClean="0"/>
              <a:t>lub za jego zgodą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egzaminy umożliwiające uzyskanie dyplomów potwierdzających nabycie umiejętności, kwalifikacji lub uprawnień zawodowych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badania lekarskie i psychologiczne wymagane do podjęcia kształcenia lub pracy zawodowej po ukończonym kształceniu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ubezpieczenie od następstw nieszczęśliwych wypadków w związku </a:t>
            </a:r>
            <a:br>
              <a:rPr lang="pl-PL" sz="2200" b="1" smtClean="0"/>
            </a:br>
            <a:r>
              <a:rPr lang="pl-PL" sz="2200" b="1" smtClean="0"/>
              <a:t>z podjętym kształceniem.</a:t>
            </a:r>
          </a:p>
          <a:p>
            <a:pPr eaLnBrk="1" hangingPunct="1"/>
            <a:endParaRPr lang="pl-PL" sz="280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rgbClr val="002060"/>
                </a:solidFill>
              </a:rPr>
              <a:t>Pracodawca może otrzymać środki na sfinansowanie: </a:t>
            </a:r>
          </a:p>
          <a:p>
            <a:pPr eaLnBrk="1" hangingPunct="1">
              <a:buFont typeface="Wingdings 2" pitchFamily="18" charset="2"/>
              <a:buNone/>
            </a:pPr>
            <a:endParaRPr lang="pl-PL" sz="800" b="1" smtClean="0">
              <a:solidFill>
                <a:schemeClr val="tx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pl-PL" sz="200" b="1" smtClean="0">
              <a:solidFill>
                <a:schemeClr val="tx2"/>
              </a:solidFill>
            </a:endParaRPr>
          </a:p>
          <a:p>
            <a:pPr lvl="1" eaLnBrk="1" hangingPunct="1"/>
            <a:r>
              <a:rPr lang="pl-PL" sz="2200" b="1" smtClean="0"/>
              <a:t>80% kosztów kształcenia ustawicznego</a:t>
            </a:r>
            <a:r>
              <a:rPr lang="pl-PL" sz="2200" smtClean="0"/>
              <a:t>, nie więcej jednak niż </a:t>
            </a:r>
            <a:br>
              <a:rPr lang="pl-PL" sz="2200" smtClean="0"/>
            </a:br>
            <a:r>
              <a:rPr lang="pl-PL" sz="2200" smtClean="0"/>
              <a:t>do wysokości 300% przeciętnego wynagrodzenia w danym roku na jednego uczestnika,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sz="600" smtClean="0"/>
          </a:p>
          <a:p>
            <a:pPr lvl="1" eaLnBrk="1" hangingPunct="1"/>
            <a:r>
              <a:rPr lang="pl-PL" sz="2200" b="1" smtClean="0"/>
              <a:t>100% kosztów kształcenia ustawicznego </a:t>
            </a:r>
            <a:r>
              <a:rPr lang="pl-PL" sz="2200" smtClean="0"/>
              <a:t>– jeśli należy do grupy mikroprzedsiębiorców,  nie więcej jednak niż do wysokości 300% przeciętnego wynagrodzenia w danym roku na jednego uczestnika.</a:t>
            </a:r>
            <a:br>
              <a:rPr lang="pl-PL" sz="2200" smtClean="0"/>
            </a:br>
            <a:endParaRPr lang="pl-PL" sz="400" smtClean="0"/>
          </a:p>
          <a:p>
            <a:pPr lvl="1" eaLnBrk="1" hangingPunct="1">
              <a:buFont typeface="Wingdings 2" pitchFamily="18" charset="2"/>
              <a:buNone/>
            </a:pPr>
            <a:r>
              <a:rPr lang="pl-PL" sz="1800" smtClean="0"/>
              <a:t>	</a:t>
            </a:r>
            <a:r>
              <a:rPr lang="pl-PL" sz="1800" b="1" i="1" u="sng" smtClean="0">
                <a:solidFill>
                  <a:srgbClr val="002060"/>
                </a:solidFill>
              </a:rPr>
              <a:t>Mikroprzedsiębiorca</a:t>
            </a:r>
            <a:r>
              <a:rPr lang="pl-PL" sz="1800" b="1" i="1" smtClean="0">
                <a:solidFill>
                  <a:srgbClr val="002060"/>
                </a:solidFill>
              </a:rPr>
              <a:t> to przedsiębiorca, który zatrudnia mniej niż </a:t>
            </a:r>
            <a:br>
              <a:rPr lang="pl-PL" sz="1800" b="1" i="1" smtClean="0">
                <a:solidFill>
                  <a:srgbClr val="002060"/>
                </a:solidFill>
              </a:rPr>
            </a:br>
            <a:r>
              <a:rPr lang="pl-PL" sz="1800" b="1" i="1" smtClean="0">
                <a:solidFill>
                  <a:srgbClr val="002060"/>
                </a:solidFill>
              </a:rPr>
              <a:t>10 pracowników, a jego roczny obrót  lub całkowity bilans roczny</a:t>
            </a:r>
            <a:br>
              <a:rPr lang="pl-PL" sz="1800" b="1" i="1" smtClean="0">
                <a:solidFill>
                  <a:srgbClr val="002060"/>
                </a:solidFill>
              </a:rPr>
            </a:br>
            <a:r>
              <a:rPr lang="pl-PL" sz="1800" b="1" i="1" smtClean="0">
                <a:solidFill>
                  <a:srgbClr val="002060"/>
                </a:solidFill>
              </a:rPr>
              <a:t> nie przekracza 2 mln EUR.</a:t>
            </a:r>
          </a:p>
          <a:p>
            <a:pPr lvl="1" eaLnBrk="1" hangingPunct="1">
              <a:buFont typeface="Wingdings 2" pitchFamily="18" charset="2"/>
              <a:buNone/>
            </a:pPr>
            <a:endParaRPr lang="pl-PL" sz="800" b="1" i="1" smtClean="0"/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Jeśli cena kursu jest wyższa niż 300% przeciętnego wynagrodzenia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– koszty powyżej tego limitu będzie musiał ponieść pracodawca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lub pracownik w zależności od ustaleń.</a:t>
            </a:r>
          </a:p>
        </p:txBody>
      </p:sp>
      <p:pic>
        <p:nvPicPr>
          <p:cNvPr id="21507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00034" y="1142984"/>
            <a:ext cx="8143932" cy="895629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MIKROPRZEDSIĘBIORCY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latin typeface="+mn-lt"/>
              </a:rPr>
              <a:t>Wielkość dofinansowania</a:t>
            </a:r>
            <a:br>
              <a:rPr lang="pl-PL" sz="2400" b="1" dirty="0">
                <a:latin typeface="+mn-lt"/>
              </a:rPr>
            </a:br>
            <a:endParaRPr lang="pl-PL" sz="1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100%</a:t>
            </a:r>
          </a:p>
          <a:p>
            <a:pPr algn="ctr">
              <a:defRPr/>
            </a:pP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Wkład własny pracodawcy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0 %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Maksymalna kwota dofinansowania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na osobę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od marca 2016 r. – 12 198 zł</a:t>
            </a: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POZOSTAŁE PODMIOTY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Wielkość dofinansowania</a:t>
            </a:r>
            <a:br>
              <a:rPr lang="pl-PL" sz="2400" b="1" dirty="0">
                <a:latin typeface="+mn-lt"/>
              </a:rPr>
            </a:br>
            <a:endParaRPr lang="pl-PL" sz="1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80%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Wkład własny pracodawcy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20%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Maksymalna kwota dofinansowania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na osobę</a:t>
            </a:r>
            <a:br>
              <a:rPr lang="pl-PL" sz="2400" b="1" dirty="0">
                <a:latin typeface="+mn-lt"/>
              </a:rPr>
            </a:br>
            <a:r>
              <a:rPr lang="pl-PL" sz="1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1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latin typeface="+mn-lt"/>
              </a:rPr>
              <a:t>od marca 2016 r. – 12 198 zł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KFS w regionie – pierwsze rezultaty: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968520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Od momentu pojawienia się nowego narzędzia z Funduszu skorzystało już 458 pracodawców z terenu naszego województwa. Dzięki temu kompetencje zawodowe podniosło 3.400 pracowników.</a:t>
            </a:r>
            <a:r>
              <a:rPr lang="pl-PL" sz="2400" dirty="0" smtClean="0"/>
              <a:t> </a:t>
            </a:r>
          </a:p>
          <a:p>
            <a:pPr lvl="0"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Najwięcej środków trafiło do podmiotów działających w branży opieki zdrowotnej i pomocy społecznej, działalności usługowej, przetwórstwa przemysłowego, handlu i edukacji.</a:t>
            </a:r>
          </a:p>
          <a:p>
            <a:pPr eaLnBrk="1" hangingPunct="1"/>
            <a:endParaRPr lang="pl-PL" sz="28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357301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b="1" dirty="0" smtClean="0"/>
              <a:t>Wnioski z raportu „Wdrażanie KFS w Powiatowych Urzędach Pracy w Polsce 2015 r.</a:t>
            </a:r>
            <a:endParaRPr lang="pl-PL" sz="28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254272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Celem badania było zebranie informacji od Powiatowych Urzędów Pracy nt. dotychczasowych doświadczeń we wdrażaniu KFS. </a:t>
            </a:r>
          </a:p>
          <a:p>
            <a:pPr lvl="0"/>
            <a:r>
              <a:rPr lang="pl-PL" sz="2400" b="1" dirty="0" smtClean="0"/>
              <a:t>Termin badania: kwiecień 2016 r., wskazania zebrano w oparciu o kwestionariusz ankiety poprzez wywiad wspomagany komputerowo przy pomocy strony </a:t>
            </a:r>
            <a:r>
              <a:rPr lang="pl-PL" sz="2400" b="1" dirty="0" err="1" smtClean="0"/>
              <a:t>www</a:t>
            </a:r>
            <a:r>
              <a:rPr lang="pl-PL" sz="2400" b="1" dirty="0" smtClean="0"/>
              <a:t>. Populacją badaną były wszystkie PUP w Polsce w liczbie 337.</a:t>
            </a:r>
            <a:endParaRPr lang="pl-PL" sz="2400" dirty="0" smtClean="0"/>
          </a:p>
          <a:p>
            <a:pPr lvl="0">
              <a:buNone/>
            </a:pPr>
            <a:endParaRPr lang="pl-PL" sz="24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357301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b="1" dirty="0" smtClean="0"/>
              <a:t>Wnioski z raportu „Wdrażanie KFS w Powiatowych Urzędach Pracy w Polsce 2015 r.</a:t>
            </a:r>
            <a:endParaRPr lang="pl-PL" sz="28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254272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Od momentu pojawienia się nowego narzędzia z Funduszu skorzystało w kraju 12.236 pracodawców (do końca 2015 roku). Kwalifikacje podniosło 77.707 pracowników.</a:t>
            </a:r>
            <a:endParaRPr lang="pl-PL" sz="2400" dirty="0" smtClean="0"/>
          </a:p>
          <a:p>
            <a:pPr lvl="0"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Najchętniej stosowaną formą podnoszenia kwalifikacji były szkolenia i kursy – 92%. Finansowanie kosztów certyfikacji i egzaminów wystąpiło w 3% przypadków, natomiast finansowanie studiów podyplomowych – 2,5% przypadków.</a:t>
            </a:r>
          </a:p>
          <a:p>
            <a:pPr eaLnBrk="1" hangingPunct="1"/>
            <a:endParaRPr lang="pl-PL" sz="28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4516</TotalTime>
  <Words>319</Words>
  <Application>Microsoft Office PowerPoint</Application>
  <PresentationFormat>Pokaz na ekranie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Krajowy  fundusz  szkoleniowy</vt:lpstr>
      <vt:lpstr>Slajd 2</vt:lpstr>
      <vt:lpstr>Kto może skorzystać ze środków KFS:</vt:lpstr>
      <vt:lpstr>  Środki KFS można przeznaczyć na:</vt:lpstr>
      <vt:lpstr>Slajd 5</vt:lpstr>
      <vt:lpstr>Slajd 6</vt:lpstr>
      <vt:lpstr>  KFS w regionie – pierwsze rezultaty:</vt:lpstr>
      <vt:lpstr> Wnioski z raportu „Wdrażanie KFS w Powiatowych Urzędach Pracy w Polsce 2015 r.</vt:lpstr>
      <vt:lpstr> Wnioski z raportu „Wdrażanie KFS w Powiatowych Urzędach Pracy w Polsce 2015 r.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Wielowymiarowość poradnictwa zawodowego  w kontekście zmian zachodzących na rynku pracy</dc:title>
  <dc:creator>Artur Radziwolski</dc:creator>
  <cp:lastModifiedBy>p.lulek</cp:lastModifiedBy>
  <cp:revision>433</cp:revision>
  <dcterms:modified xsi:type="dcterms:W3CDTF">2016-06-28T05:36:06Z</dcterms:modified>
</cp:coreProperties>
</file>