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3" r:id="rId5"/>
    <p:sldId id="262" r:id="rId6"/>
    <p:sldId id="266" r:id="rId7"/>
    <p:sldId id="260" r:id="rId8"/>
    <p:sldId id="264" r:id="rId9"/>
    <p:sldId id="265" r:id="rId10"/>
    <p:sldId id="267" r:id="rId11"/>
    <p:sldId id="272" r:id="rId12"/>
    <p:sldId id="268" r:id="rId13"/>
    <p:sldId id="274" r:id="rId14"/>
    <p:sldId id="275" r:id="rId15"/>
    <p:sldId id="276" r:id="rId16"/>
    <p:sldId id="270" r:id="rId17"/>
    <p:sldId id="263" r:id="rId18"/>
    <p:sldId id="269" r:id="rId1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0D"/>
    <a:srgbClr val="256010"/>
    <a:srgbClr val="3C4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>
      <p:cViewPr>
        <p:scale>
          <a:sx n="100" d="100"/>
          <a:sy n="100" d="100"/>
        </p:scale>
        <p:origin x="-114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A55888-1505-4575-A440-B325622249A2}" type="datetimeFigureOut">
              <a:rPr lang="pl-PL"/>
              <a:pPr>
                <a:defRPr/>
              </a:pPr>
              <a:t>2016-06-27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19DAABB-E2F1-4106-AE83-6FF33D709C5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40639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6F0BC-58CF-47FA-B5A4-FF98BA68921E}" type="datetimeFigureOut">
              <a:rPr lang="pl-PL" smtClean="0"/>
              <a:t>2016-06-27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9AFA1-9757-44A9-9ABB-981342C04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61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AFA1-9757-44A9-9ABB-981342C0467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93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ostokąt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ostokąt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Łącznik prostoliniowy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Łącznik prostoliniowy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Łącznik prostoliniowy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Łącznik prostoliniowy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22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0836E-9796-4574-BF4F-F53C741FA717}" type="datetime1">
              <a:rPr lang="pl-PL" smtClean="0"/>
              <a:t>2016-06-27</a:t>
            </a:fld>
            <a:endParaRPr lang="pl-PL" dirty="0"/>
          </a:p>
        </p:txBody>
      </p:sp>
      <p:sp>
        <p:nvSpPr>
          <p:cNvPr id="23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POWIATOWY URZĄD PRACY W SKARŻYSKU - KAMIENNEJ Roman Białek Dyrektor</a:t>
            </a:r>
            <a:endParaRPr lang="pl-PL"/>
          </a:p>
        </p:txBody>
      </p:sp>
      <p:sp>
        <p:nvSpPr>
          <p:cNvPr id="24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67B8253-B08A-4A1B-8448-B0AB2061469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2482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90D5-27D5-418A-89E8-94D3CBA38EC5}" type="datetime1">
              <a:rPr lang="pl-PL" smtClean="0"/>
              <a:t>2016-06-27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POWIATOWY URZĄD PRACY W SKARŻYSKU - KAMIENNEJ Roman Białek Dyrektor</a:t>
            </a: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6497C-D2C9-4D30-862A-A4ED16B6AC5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2811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95CC7-6CAE-42B3-94E7-FA0D1660B05D}" type="datetime1">
              <a:rPr lang="pl-PL" smtClean="0"/>
              <a:t>2016-06-27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POWIATOWY URZĄD PRACY W SKARŻYSKU - KAMIENNEJ Roman Białek Dyrektor</a:t>
            </a: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DD4AF-D1A4-43B5-B4E0-5F42DD77B80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069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952FA4-3BFD-4345-9801-90B271F0FBCF}" type="datetime1">
              <a:rPr lang="pl-PL" smtClean="0"/>
              <a:t>2016-06-27</a:t>
            </a:fld>
            <a:endParaRPr lang="pl-PL" dirty="0"/>
          </a:p>
        </p:txBody>
      </p:sp>
      <p:sp>
        <p:nvSpPr>
          <p:cNvPr id="5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E74172-3899-472B-88C3-D7F17292B92B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POWIATOWY URZĄD PRACY W SKARŻYSKU - KAMIENNEJ Roman Białek Dyrektor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06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ostokąt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ostokąt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Łącznik prostoliniowy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Łącznik prostoliniowy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Łącznik prostoliniowy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Łącznik prostoliniowy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361C-13D8-4B52-9043-C0FB7121C67D}" type="datetime1">
              <a:rPr lang="pl-PL" smtClean="0"/>
              <a:t>2016-06-27</a:t>
            </a:fld>
            <a:endParaRPr lang="pl-PL" dirty="0"/>
          </a:p>
        </p:txBody>
      </p:sp>
      <p:sp>
        <p:nvSpPr>
          <p:cNvPr id="21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POWIATOWY URZĄD PRACY W SKARŻYSKU - KAMIENNEJ Roman Białek Dyrektor</a:t>
            </a:r>
            <a:endParaRPr lang="pl-PL"/>
          </a:p>
        </p:txBody>
      </p:sp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1D2F318E-FE89-476B-8EBD-4BE7514C4E6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8392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C0D1-52C8-4472-9D2F-E83261378C28}" type="datetime1">
              <a:rPr lang="pl-PL" smtClean="0"/>
              <a:t>2016-06-27</a:t>
            </a:fld>
            <a:endParaRPr lang="pl-PL" dirty="0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POWIATOWY URZĄD PRACY W SKARŻYSKU - KAMIENNEJ Roman Białek Dyrektor</a:t>
            </a: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7A695-30A4-4209-A51E-6F6B9DD2677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561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2656B-3C8D-4E8F-8351-C3BB2257CCA8}" type="datetime1">
              <a:rPr lang="pl-PL" smtClean="0"/>
              <a:t>2016-06-27</a:t>
            </a:fld>
            <a:endParaRPr lang="pl-PL" dirty="0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POWIATOWY URZĄD PRACY W SKARŻYSKU - KAMIENNEJ Roman Białek Dyrektor</a:t>
            </a:r>
            <a:endParaRPr lang="pl-PL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37DFA-15FA-4CDD-BBAB-9622E41D593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767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2010CE-899B-47AF-8440-5786DF472353}" type="datetime1">
              <a:rPr lang="pl-PL" smtClean="0"/>
              <a:t>2016-06-27</a:t>
            </a:fld>
            <a:endParaRPr lang="pl-PL" dirty="0"/>
          </a:p>
        </p:txBody>
      </p:sp>
      <p:sp>
        <p:nvSpPr>
          <p:cNvPr id="4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F2EA32-3478-4A9B-887E-2F9590CF7FD7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5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POWIATOWY URZĄD PRACY W SKARŻYSKU - KAMIENNEJ Roman Białek Dyrektor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85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64D1-7C49-45F7-AAA4-DE4F7C2331F8}" type="datetime1">
              <a:rPr lang="pl-PL" smtClean="0"/>
              <a:t>2016-06-27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POWIATOWY URZĄD PRACY W SKARŻYSKU - KAMIENNEJ Roman Białek Dyrektor</a:t>
            </a: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89453-79FF-493A-8C62-85A31296546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7922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Łącznik prostoliniowy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532283-9ADD-4EF6-80A4-890C9A099E6B}" type="datetime1">
              <a:rPr lang="pl-PL" smtClean="0"/>
              <a:t>2016-06-27</a:t>
            </a:fld>
            <a:endParaRPr lang="pl-PL" dirty="0"/>
          </a:p>
        </p:txBody>
      </p:sp>
      <p:sp>
        <p:nvSpPr>
          <p:cNvPr id="13" name="Symbol zastępczy numeru slajdu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40048E-5CFB-4332-9DDE-C0794DA7CDB4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4" name="Symbol zastępczy stopki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POWIATOWY URZĄD PRACY W SKARŻYSKU - KAMIENNEJ Roman Białek Dyrektor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67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" name="Prostokąt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Łącznik prostoliniowy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F821EA-2681-4D1F-954C-8A0338A9075E}" type="datetime1">
              <a:rPr lang="pl-PL" smtClean="0"/>
              <a:t>2016-06-27</a:t>
            </a:fld>
            <a:endParaRPr lang="pl-PL" dirty="0"/>
          </a:p>
        </p:txBody>
      </p:sp>
      <p:sp>
        <p:nvSpPr>
          <p:cNvPr id="13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22676C-E1F4-4C88-979E-FA126CE637F5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4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POWIATOWY URZĄD PRACY W SKARŻYSKU - KAMIENNEJ Roman Białek Dyrektor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21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28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73C2C-04F8-4C22-97CC-A82E852666B6}" type="datetime1">
              <a:rPr lang="pl-PL" smtClean="0"/>
              <a:t>2016-06-27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POWIATOWY URZĄD PRACY W SKARŻYSKU - KAMIENNEJ Roman Białek Dyrektor</a:t>
            </a:r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32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4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fld id="{3AD7FE50-ED42-4783-B0D8-1F7E773A508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25" r:id="rId4"/>
    <p:sldLayoutId id="2147484126" r:id="rId5"/>
    <p:sldLayoutId id="2147484133" r:id="rId6"/>
    <p:sldLayoutId id="2147484127" r:id="rId7"/>
    <p:sldLayoutId id="2147484134" r:id="rId8"/>
    <p:sldLayoutId id="2147484135" r:id="rId9"/>
    <p:sldLayoutId id="2147484128" r:id="rId10"/>
    <p:sldLayoutId id="214748412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5AF1D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AE0AC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5D4D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dtytuł 2"/>
          <p:cNvSpPr>
            <a:spLocks noGrp="1"/>
          </p:cNvSpPr>
          <p:nvPr>
            <p:ph type="subTitle" idx="1"/>
          </p:nvPr>
        </p:nvSpPr>
        <p:spPr>
          <a:xfrm>
            <a:off x="2411413" y="3357563"/>
            <a:ext cx="6481762" cy="1508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pl-PL" altLang="pl-PL" sz="2400" dirty="0" smtClean="0">
                <a:solidFill>
                  <a:srgbClr val="36470D"/>
                </a:solidFill>
              </a:rPr>
              <a:t>ZAGROŻENIA  </a:t>
            </a:r>
          </a:p>
          <a:p>
            <a:pPr eaLnBrk="1" hangingPunct="1"/>
            <a:r>
              <a:rPr lang="pl-PL" altLang="pl-PL" sz="2400" dirty="0" smtClean="0">
                <a:solidFill>
                  <a:srgbClr val="36470D"/>
                </a:solidFill>
              </a:rPr>
              <a:t>	POTENCJAŁY </a:t>
            </a:r>
          </a:p>
          <a:p>
            <a:pPr eaLnBrk="1" hangingPunct="1"/>
            <a:r>
              <a:rPr lang="pl-PL" altLang="pl-PL" sz="2400" dirty="0" smtClean="0">
                <a:solidFill>
                  <a:srgbClr val="36470D"/>
                </a:solidFill>
              </a:rPr>
              <a:t>		CODZIENNA PRAKTYKA</a:t>
            </a:r>
          </a:p>
        </p:txBody>
      </p:sp>
      <p:pic>
        <p:nvPicPr>
          <p:cNvPr id="8195" name="Picture 4" descr="http://pupsokolka.pl/upload/tinymce/Grafiki/logo/logo-KFS-pole_ochron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19113"/>
            <a:ext cx="5611813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483768" y="6237312"/>
            <a:ext cx="6265366" cy="384175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l-PL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Roman Białek Dyrektor</a:t>
            </a:r>
            <a:endParaRPr lang="pl-PL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ole tekstowe 1"/>
          <p:cNvSpPr txBox="1">
            <a:spLocks noChangeArrowheads="1"/>
          </p:cNvSpPr>
          <p:nvPr/>
        </p:nvSpPr>
        <p:spPr bwMode="auto">
          <a:xfrm>
            <a:off x="827088" y="260350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/>
              <a:t>POTENCJAŁY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23850" y="333375"/>
            <a:ext cx="8280400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b="1" dirty="0">
                <a:latin typeface="+mn-lt"/>
                <a:cs typeface="+mn-cs"/>
              </a:rPr>
              <a:t>I</a:t>
            </a:r>
            <a:r>
              <a:rPr lang="pl-PL" sz="1600" b="1" dirty="0">
                <a:latin typeface="+mn-lt"/>
                <a:cs typeface="+mn-cs"/>
              </a:rPr>
              <a:t>nwestycja w potencjał kadrowy powinna poprawić pozycję pracowników, jak </a:t>
            </a:r>
            <a:r>
              <a:rPr lang="pl-PL" sz="1600" b="1" dirty="0" smtClean="0">
                <a:latin typeface="+mn-lt"/>
                <a:cs typeface="+mn-cs"/>
              </a:rPr>
              <a:t>i </a:t>
            </a:r>
            <a:r>
              <a:rPr lang="pl-PL" sz="1600" b="1" dirty="0">
                <a:latin typeface="+mn-lt"/>
                <a:cs typeface="+mn-cs"/>
              </a:rPr>
              <a:t>samej firmy na konkurencyjnym rynku pracy.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+mn-lt"/>
                <a:cs typeface="+mn-cs"/>
              </a:rPr>
              <a:t>Krajowy Fundusz Szkoleniowy adresowany jest do pracodawców, </a:t>
            </a:r>
            <a:br>
              <a:rPr lang="pl-PL" sz="1600" dirty="0">
                <a:latin typeface="+mn-lt"/>
                <a:cs typeface="+mn-cs"/>
              </a:rPr>
            </a:br>
            <a:r>
              <a:rPr lang="pl-PL" sz="1600" dirty="0">
                <a:latin typeface="+mn-lt"/>
                <a:cs typeface="+mn-cs"/>
              </a:rPr>
              <a:t>którzy zamierzają </a:t>
            </a:r>
            <a:r>
              <a:rPr lang="pl-PL" sz="1600" b="1" dirty="0">
                <a:latin typeface="+mn-lt"/>
                <a:cs typeface="+mn-cs"/>
              </a:rPr>
              <a:t>przekwalifikować, zaktualizować, uzupełnić</a:t>
            </a:r>
            <a:r>
              <a:rPr lang="pl-PL" sz="1600" dirty="0">
                <a:latin typeface="+mn-lt"/>
                <a:cs typeface="+mn-cs"/>
              </a:rPr>
              <a:t> wiedzę </a:t>
            </a:r>
            <a:r>
              <a:rPr lang="pl-PL" sz="1600" dirty="0" smtClean="0">
                <a:latin typeface="+mn-lt"/>
                <a:cs typeface="+mn-cs"/>
              </a:rPr>
              <a:t/>
            </a:r>
            <a:br>
              <a:rPr lang="pl-PL" sz="1600" dirty="0" smtClean="0">
                <a:latin typeface="+mn-lt"/>
                <a:cs typeface="+mn-cs"/>
              </a:rPr>
            </a:br>
            <a:r>
              <a:rPr lang="pl-PL" sz="1600" dirty="0" smtClean="0">
                <a:latin typeface="+mn-lt"/>
                <a:cs typeface="+mn-cs"/>
              </a:rPr>
              <a:t>i </a:t>
            </a:r>
            <a:r>
              <a:rPr lang="pl-PL" sz="1600" dirty="0">
                <a:latin typeface="+mn-lt"/>
                <a:cs typeface="+mn-cs"/>
              </a:rPr>
              <a:t>umiejętności swoje i swoich pracowników. To inwestycja w ludzi </a:t>
            </a:r>
            <a:r>
              <a:rPr lang="pl-PL" sz="1600" dirty="0" smtClean="0">
                <a:latin typeface="+mn-lt"/>
                <a:cs typeface="+mn-cs"/>
              </a:rPr>
              <a:t>i </a:t>
            </a:r>
            <a:r>
              <a:rPr lang="pl-PL" sz="1600" dirty="0">
                <a:latin typeface="+mn-lt"/>
                <a:cs typeface="+mn-cs"/>
              </a:rPr>
              <a:t>w przyszłość.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+mn-lt"/>
                <a:cs typeface="+mn-cs"/>
              </a:rPr>
              <a:t>Inwestycje w kadry pracownicze pozwalają na zainwestowanie </a:t>
            </a:r>
            <a:br>
              <a:rPr lang="pl-PL" sz="1600" b="1" dirty="0">
                <a:latin typeface="+mn-lt"/>
                <a:cs typeface="+mn-cs"/>
              </a:rPr>
            </a:br>
            <a:r>
              <a:rPr lang="pl-PL" sz="1600" b="1" dirty="0">
                <a:latin typeface="+mn-lt"/>
                <a:cs typeface="+mn-cs"/>
              </a:rPr>
              <a:t>w rozwój całego przedsiębiorstwa</a:t>
            </a:r>
            <a:r>
              <a:rPr lang="pl-PL" sz="1600" dirty="0">
                <a:latin typeface="+mn-lt"/>
                <a:cs typeface="+mn-cs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+mn-lt"/>
                <a:cs typeface="+mn-cs"/>
              </a:rPr>
              <a:t>Jeśli pracownicy będą bardziej kompetentni, będą lepiej pracować na sukces firmy </a:t>
            </a:r>
            <a:r>
              <a:rPr lang="pl-PL" sz="1600" dirty="0" smtClean="0">
                <a:latin typeface="+mn-lt"/>
                <a:cs typeface="+mn-cs"/>
              </a:rPr>
              <a:t/>
            </a:r>
            <a:br>
              <a:rPr lang="pl-PL" sz="1600" dirty="0" smtClean="0">
                <a:latin typeface="+mn-lt"/>
                <a:cs typeface="+mn-cs"/>
              </a:rPr>
            </a:br>
            <a:r>
              <a:rPr lang="pl-PL" sz="1600" dirty="0" smtClean="0">
                <a:latin typeface="+mn-lt"/>
                <a:cs typeface="+mn-cs"/>
              </a:rPr>
              <a:t>i </a:t>
            </a:r>
            <a:r>
              <a:rPr lang="pl-PL" sz="1600" dirty="0">
                <a:latin typeface="+mn-lt"/>
                <a:cs typeface="+mn-cs"/>
              </a:rPr>
              <a:t>angażować się w jej działania. Możliwość podnoszenia kwalifikacji rodzi poczucie uznania, pozwala utożsamiać się z firmą.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+mn-lt"/>
                <a:cs typeface="+mn-cs"/>
              </a:rPr>
              <a:t>Większy wzrost poziomu kompetencji w firmach, co da pracownikom szansę na realny wzrost wynagrodzeń.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600" b="1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+mn-lt"/>
                <a:cs typeface="+mn-cs"/>
              </a:rPr>
              <a:t>KFS może umocnić współpracę między pracodawcami a urzędem pracy.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80022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6984454" cy="365125"/>
          </a:xfrm>
        </p:spPr>
        <p:txBody>
          <a:bodyPr/>
          <a:lstStyle/>
          <a:p>
            <a:pPr algn="ctr">
              <a:defRPr/>
            </a:pPr>
            <a:r>
              <a:rPr lang="pl-PL" sz="1100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/>
              <a:t>Roman Białek Dyrektor</a:t>
            </a:r>
            <a:endParaRPr lang="pl-PL" sz="1100" b="1" dirty="0"/>
          </a:p>
        </p:txBody>
      </p:sp>
      <p:pic>
        <p:nvPicPr>
          <p:cNvPr id="9" name="Picture 5" descr="C:\Users\mkosiec.PUP\Desktop\zdjecia\Kino OKO\arrows-1229878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85" y="5445224"/>
            <a:ext cx="1320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2" descr="C:\Users\mkosiec.PUP\Desktop\zdjecia\Kino OKO\paperclip-168336_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87" y="4408488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pole tekstowe 1"/>
          <p:cNvSpPr txBox="1">
            <a:spLocks noChangeArrowheads="1"/>
          </p:cNvSpPr>
          <p:nvPr/>
        </p:nvSpPr>
        <p:spPr bwMode="auto">
          <a:xfrm>
            <a:off x="900113" y="260350"/>
            <a:ext cx="7416800" cy="3683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/>
              <a:t>CODZIENNA PRAKTYKA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2718" y="673894"/>
            <a:ext cx="81819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</p:txBody>
      </p:sp>
      <p:pic>
        <p:nvPicPr>
          <p:cNvPr id="18438" name="Picture 9" descr="C:\Users\mkosiec.PUP\Desktop\zdjecia\Kino OKO\secretary-1149302__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31" y="3861048"/>
            <a:ext cx="26146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2386013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2125662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80" y="1238249"/>
            <a:ext cx="2160588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85" y="2001837"/>
            <a:ext cx="23701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4" descr="C:\Users\mkosiec.PUP\Desktop\zdjecia\Kino OKO\waste-paper-1024485__1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06474"/>
            <a:ext cx="17478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504420" y="6237312"/>
            <a:ext cx="7488509" cy="365125"/>
          </a:xfrm>
        </p:spPr>
        <p:txBody>
          <a:bodyPr/>
          <a:lstStyle/>
          <a:p>
            <a:pPr algn="ctr">
              <a:defRPr/>
            </a:pPr>
            <a:r>
              <a:rPr lang="pl-PL" sz="1100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/>
              <a:t>Roman Białek Dyrektor</a:t>
            </a:r>
            <a:endParaRPr lang="pl-PL" sz="1100" b="1" dirty="0"/>
          </a:p>
        </p:txBody>
      </p:sp>
      <p:pic>
        <p:nvPicPr>
          <p:cNvPr id="18434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50" y="2276872"/>
            <a:ext cx="21510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ole tekstowe 1"/>
          <p:cNvSpPr txBox="1">
            <a:spLocks noChangeArrowheads="1"/>
          </p:cNvSpPr>
          <p:nvPr/>
        </p:nvSpPr>
        <p:spPr bwMode="auto">
          <a:xfrm>
            <a:off x="827088" y="404813"/>
            <a:ext cx="7416800" cy="3683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/>
              <a:t>CODZIENNA PRAKTYKA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5288" y="981075"/>
            <a:ext cx="8137525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dirty="0">
                <a:latin typeface="+mj-lt"/>
                <a:cs typeface="+mn-cs"/>
              </a:rPr>
              <a:t>Dwa lata funkcjonowania Krajowego Funduszu Szkoleniowego w obecnym kształcie sprawiło, że w wielu przypadkach urzędy pracy zamiast roli zachęcającej i wspierającej pracodawców w inwestowaniu w potencjał kadrowy, zostają postawione w roli </a:t>
            </a:r>
            <a:r>
              <a:rPr lang="pl-PL" sz="1600" b="1" dirty="0">
                <a:latin typeface="+mj-lt"/>
                <a:cs typeface="+mn-cs"/>
              </a:rPr>
              <a:t>,,strażników” Krajowego Funduszu Szkoleniowego.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600" b="1" dirty="0">
              <a:latin typeface="+mj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+mj-lt"/>
                <a:cs typeface="+mn-cs"/>
              </a:rPr>
              <a:t>Zapotrzebowanie ze strony pracodawców znacznie przewyższa limit</a:t>
            </a:r>
            <a:r>
              <a:rPr lang="pl-PL" sz="1600" dirty="0">
                <a:latin typeface="+mj-lt"/>
                <a:cs typeface="+mn-cs"/>
              </a:rPr>
              <a:t> posiadanych środków na realizację form kształcenia w ramach KFS, co w wielu urzędach wymusza wprowadzanie wewnętrznych rozwiązań dodatkowo regulujących dostęp do środków.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600" dirty="0">
              <a:latin typeface="+mj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+mj-lt"/>
                <a:cs typeface="+mn-cs"/>
              </a:rPr>
              <a:t>Uznaniowość </a:t>
            </a:r>
            <a:r>
              <a:rPr lang="pl-PL" sz="1600" dirty="0">
                <a:latin typeface="+mj-lt"/>
                <a:cs typeface="+mn-cs"/>
              </a:rPr>
              <a:t> - w codziennym funkcjonowaniu KFS pozostaje olbrzymi obszar do uregulowania przez dyrektora powiatowego urzędu pracy </a:t>
            </a:r>
            <a:r>
              <a:rPr lang="pl-PL" sz="1600" dirty="0" smtClean="0">
                <a:latin typeface="+mj-lt"/>
                <a:cs typeface="+mn-cs"/>
              </a:rPr>
              <a:t>w </a:t>
            </a:r>
            <a:r>
              <a:rPr lang="pl-PL" sz="1600" dirty="0">
                <a:latin typeface="+mj-lt"/>
                <a:cs typeface="+mn-cs"/>
              </a:rPr>
              <a:t>zasadach rozpatrywania wniosków i w umowach zawieranych </a:t>
            </a:r>
            <a:r>
              <a:rPr lang="pl-PL" sz="1600" dirty="0" smtClean="0">
                <a:latin typeface="+mj-lt"/>
                <a:cs typeface="+mn-cs"/>
              </a:rPr>
              <a:t>z </a:t>
            </a:r>
            <a:r>
              <a:rPr lang="pl-PL" sz="1600" dirty="0">
                <a:latin typeface="+mj-lt"/>
                <a:cs typeface="+mn-cs"/>
              </a:rPr>
              <a:t>pracodawcą.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600" dirty="0">
              <a:latin typeface="+mj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+mj-lt"/>
                <a:cs typeface="Arial" charset="0"/>
              </a:rPr>
              <a:t>Indywidulane podejście do wniosku i przedłużająca się procedura ich rozpatrywania.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600" b="1" dirty="0">
              <a:latin typeface="+mj-lt"/>
              <a:cs typeface="Arial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+mj-lt"/>
                <a:cs typeface="Arial" charset="0"/>
              </a:rPr>
              <a:t>Olbrzymie obłożenie pracowników PUP, brak wyznaczenia specjalistycznych stanowisk zajmujących  się obsługą KFS.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600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539552" y="6237312"/>
            <a:ext cx="7344816" cy="365125"/>
          </a:xfrm>
        </p:spPr>
        <p:txBody>
          <a:bodyPr/>
          <a:lstStyle/>
          <a:p>
            <a:pPr algn="ctr">
              <a:defRPr/>
            </a:pPr>
            <a:r>
              <a:rPr lang="pl-PL" sz="1100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/>
              <a:t>Roman Białek Dyrektor</a:t>
            </a:r>
            <a:endParaRPr lang="pl-PL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e tekstowe 1"/>
          <p:cNvSpPr txBox="1">
            <a:spLocks noChangeArrowheads="1"/>
          </p:cNvSpPr>
          <p:nvPr/>
        </p:nvSpPr>
        <p:spPr bwMode="auto">
          <a:xfrm>
            <a:off x="900113" y="260350"/>
            <a:ext cx="7416800" cy="3683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/>
              <a:t>CODZIENNA PRAKTYKA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23850" y="692150"/>
            <a:ext cx="8181975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just">
              <a:buFont typeface="Wingdings" pitchFamily="2" charset="2"/>
              <a:buChar char="Ø"/>
              <a:defRPr/>
            </a:pPr>
            <a:r>
              <a:rPr lang="pl-PL" b="1" dirty="0">
                <a:latin typeface="+mn-lt"/>
                <a:cs typeface="+mn-cs"/>
              </a:rPr>
              <a:t>Brak transparentności przyznawania środków KFS </a:t>
            </a:r>
            <a:r>
              <a:rPr lang="pl-PL" dirty="0">
                <a:latin typeface="+mn-lt"/>
                <a:cs typeface="+mn-cs"/>
              </a:rPr>
              <a:t>poprzez niepublikowanie informacji o pracodawcach otrzymujących wsparcie na stronie urzędu, co rodzi realne niebezpieczeństwo przyznawania wsparcia tym samym pracodawcom lub instytucjom podległym władzom samorządowym. </a:t>
            </a:r>
          </a:p>
          <a:p>
            <a:pPr marL="271463" indent="-271463" algn="just">
              <a:buFont typeface="Wingdings" pitchFamily="2" charset="2"/>
              <a:buChar char="Ø"/>
              <a:defRPr/>
            </a:pPr>
            <a:endParaRPr lang="pl-PL" dirty="0">
              <a:latin typeface="+mn-lt"/>
              <a:cs typeface="+mn-cs"/>
            </a:endParaRPr>
          </a:p>
          <a:p>
            <a:pPr marL="271463" indent="-271463" algn="just">
              <a:buFont typeface="Wingdings" pitchFamily="2" charset="2"/>
              <a:buChar char="Ø"/>
              <a:defRPr/>
            </a:pPr>
            <a:r>
              <a:rPr lang="pl-PL" b="1" dirty="0">
                <a:latin typeface="+mn-lt"/>
                <a:cs typeface="+mn-cs"/>
              </a:rPr>
              <a:t>Brak uregulowania kwestii wsparcia kształcenia ustawicznego dla nowozatrudnionych pracowników. </a:t>
            </a:r>
            <a:r>
              <a:rPr lang="pl-PL" dirty="0">
                <a:latin typeface="+mn-lt"/>
                <a:cs typeface="+mn-cs"/>
              </a:rPr>
              <a:t>Odmawianie przyznawania wsparcia z tego powodu, wydaje się niewłaściwe i ogranicza dostępność środków KFS. </a:t>
            </a:r>
          </a:p>
          <a:p>
            <a:pPr marL="271463" indent="-271463" algn="just">
              <a:buFont typeface="Wingdings" pitchFamily="2" charset="2"/>
              <a:buChar char="Ø"/>
              <a:defRPr/>
            </a:pPr>
            <a:endParaRPr lang="pl-PL" dirty="0">
              <a:latin typeface="+mn-lt"/>
              <a:cs typeface="+mn-cs"/>
            </a:endParaRPr>
          </a:p>
          <a:p>
            <a:pPr marL="271463" indent="-271463" algn="just">
              <a:buFont typeface="Wingdings" pitchFamily="2" charset="2"/>
              <a:buChar char="Ø"/>
              <a:defRPr/>
            </a:pPr>
            <a:r>
              <a:rPr lang="pl-PL" dirty="0">
                <a:latin typeface="+mn-lt"/>
                <a:cs typeface="+mn-cs"/>
              </a:rPr>
              <a:t>Coraz częściej trafiające do urzędów </a:t>
            </a:r>
            <a:r>
              <a:rPr lang="pl-PL" b="1" dirty="0">
                <a:latin typeface="+mn-lt"/>
                <a:cs typeface="+mn-cs"/>
              </a:rPr>
              <a:t>informacje o toczących się postępowaniach wyjaśniających</a:t>
            </a:r>
            <a:r>
              <a:rPr lang="pl-PL" dirty="0">
                <a:latin typeface="+mn-lt"/>
                <a:cs typeface="+mn-cs"/>
              </a:rPr>
              <a:t> przed organami ścigania </a:t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w związku z próbami wyłudzenia środków publicznych w ramach KFS.</a:t>
            </a:r>
          </a:p>
          <a:p>
            <a:pPr marL="271463" indent="-271463" algn="just">
              <a:buFont typeface="Wingdings" pitchFamily="2" charset="2"/>
              <a:buChar char="Ø"/>
              <a:defRPr/>
            </a:pPr>
            <a:endParaRPr lang="pl-PL" dirty="0">
              <a:latin typeface="+mn-lt"/>
              <a:cs typeface="+mn-cs"/>
            </a:endParaRPr>
          </a:p>
          <a:p>
            <a:pPr marL="271463" indent="-271463" algn="just">
              <a:buFont typeface="Wingdings" pitchFamily="2" charset="2"/>
              <a:buChar char="Ø"/>
              <a:defRPr/>
            </a:pPr>
            <a:r>
              <a:rPr lang="pl-PL" b="1" dirty="0">
                <a:latin typeface="+mn-lt"/>
                <a:cs typeface="+mn-cs"/>
              </a:rPr>
              <a:t>Ograniczenie możliwości rozwoju jednoosobowych działalności gospodarczych. </a:t>
            </a:r>
            <a:r>
              <a:rPr lang="pl-PL" dirty="0">
                <a:latin typeface="+mn-lt"/>
                <a:cs typeface="+mn-cs"/>
              </a:rPr>
              <a:t>Możliwość podniesienia i rozwoju kwalifikacji przedsiębiorcy przekłada się na rozwój firmy i tworzenie nowych stanowisk pracy.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611560" y="6235700"/>
            <a:ext cx="7488831" cy="365125"/>
          </a:xfrm>
        </p:spPr>
        <p:txBody>
          <a:bodyPr/>
          <a:lstStyle/>
          <a:p>
            <a:pPr algn="ctr">
              <a:defRPr/>
            </a:pPr>
            <a:r>
              <a:rPr lang="pl-PL" sz="1100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/>
              <a:t>Roman Białek Dyrektor</a:t>
            </a:r>
            <a:endParaRPr lang="pl-PL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ole tekstowe 1"/>
          <p:cNvSpPr txBox="1">
            <a:spLocks noChangeArrowheads="1"/>
          </p:cNvSpPr>
          <p:nvPr/>
        </p:nvSpPr>
        <p:spPr bwMode="auto">
          <a:xfrm>
            <a:off x="900113" y="260350"/>
            <a:ext cx="7416800" cy="3683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/>
              <a:t>CODZIENNA PRAKTYKA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692150"/>
            <a:ext cx="81819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+mn-lt"/>
                <a:cs typeface="+mn-cs"/>
              </a:rPr>
              <a:t>Promocja Krajowego Funduszu </a:t>
            </a:r>
            <a:r>
              <a:rPr lang="pl-PL" b="1" dirty="0" smtClean="0">
                <a:latin typeface="+mn-lt"/>
                <a:cs typeface="+mn-cs"/>
              </a:rPr>
              <a:t>Szkoleniowego i dialog </a:t>
            </a:r>
            <a:br>
              <a:rPr lang="pl-PL" b="1" dirty="0" smtClean="0">
                <a:latin typeface="+mn-lt"/>
                <a:cs typeface="+mn-cs"/>
              </a:rPr>
            </a:br>
            <a:r>
              <a:rPr lang="pl-PL" b="1" dirty="0" smtClean="0">
                <a:latin typeface="+mn-lt"/>
                <a:cs typeface="+mn-cs"/>
              </a:rPr>
              <a:t>z pracodawcami</a:t>
            </a:r>
            <a:endParaRPr lang="pl-PL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</p:txBody>
      </p:sp>
      <p:pic>
        <p:nvPicPr>
          <p:cNvPr id="21508" name="Picture 2" descr="C:\Users\mkosiec.PUP\Desktop\zdjecia\Kino OKO\DSCF7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102" y="1357200"/>
            <a:ext cx="2910613" cy="218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782511"/>
            <a:ext cx="2777296" cy="2081785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95536" y="6021288"/>
            <a:ext cx="7488832" cy="365125"/>
          </a:xfrm>
        </p:spPr>
        <p:txBody>
          <a:bodyPr/>
          <a:lstStyle/>
          <a:p>
            <a:pPr algn="ctr">
              <a:defRPr/>
            </a:pPr>
            <a:r>
              <a:rPr lang="pl-PL" sz="1100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/>
              <a:t>Roman Białek Dyrektor</a:t>
            </a:r>
            <a:endParaRPr lang="pl-PL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15" y="1338263"/>
            <a:ext cx="1312184" cy="191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38263"/>
            <a:ext cx="1368152" cy="194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49949"/>
            <a:ext cx="1396793" cy="199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70" y="3943099"/>
            <a:ext cx="1365945" cy="191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ole tekstowe 1"/>
          <p:cNvSpPr txBox="1">
            <a:spLocks noChangeArrowheads="1"/>
          </p:cNvSpPr>
          <p:nvPr/>
        </p:nvSpPr>
        <p:spPr bwMode="auto">
          <a:xfrm>
            <a:off x="900113" y="260350"/>
            <a:ext cx="7416800" cy="3683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/>
              <a:t>CODZIENNA PRAKTYKA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4" y="908720"/>
            <a:ext cx="8181975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latin typeface="+mn-lt"/>
                <a:cs typeface="+mn-cs"/>
              </a:rPr>
              <a:t>Współpraca z Powiatową Radą Rynku Pracy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latin typeface="+mn-lt"/>
                <a:cs typeface="+mn-cs"/>
              </a:rPr>
              <a:t>Ze względu na ograniczony limit środków i duże zainteresowanie pracodawców kształceniem ustawicznym w ramach KFS w 2016, mając na uwadze racjonalność i gospodarność przy wydatkowaniu środków publicznych </a:t>
            </a:r>
            <a:r>
              <a:rPr lang="pl-PL" smtClean="0">
                <a:latin typeface="+mn-lt"/>
                <a:cs typeface="+mn-cs"/>
              </a:rPr>
              <a:t>wydano rekomendację o nie finansowaniu</a:t>
            </a:r>
            <a:r>
              <a:rPr lang="pl-PL" dirty="0" smtClean="0">
                <a:latin typeface="+mn-lt"/>
                <a:cs typeface="+mn-cs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pl-PL" dirty="0" smtClean="0">
                <a:latin typeface="+mn-lt"/>
                <a:cs typeface="+mn-cs"/>
              </a:rPr>
              <a:t>tzw. szkoleń miękkich dotyczących np. komunikowania się, zarządzania czasem, radzenia sobie ze stresem, asertywności, współpracy w grupie, wypalenia zawodowego itp.,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pl-PL" dirty="0">
                <a:latin typeface="+mn-lt"/>
                <a:cs typeface="+mn-cs"/>
              </a:rPr>
              <a:t>s</a:t>
            </a:r>
            <a:r>
              <a:rPr lang="pl-PL" dirty="0" smtClean="0">
                <a:latin typeface="+mn-lt"/>
                <a:cs typeface="+mn-cs"/>
              </a:rPr>
              <a:t>zkoleń z coachingu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pl-PL" dirty="0">
                <a:latin typeface="+mn-lt"/>
                <a:cs typeface="+mn-cs"/>
              </a:rPr>
              <a:t>s</a:t>
            </a:r>
            <a:r>
              <a:rPr lang="pl-PL" dirty="0" smtClean="0">
                <a:latin typeface="+mn-lt"/>
                <a:cs typeface="+mn-cs"/>
              </a:rPr>
              <a:t>zkoleń związanych ze stosowaniem przepisów Ustaw i aktów wykonawczych,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pl-PL" dirty="0" smtClean="0">
                <a:latin typeface="+mn-lt"/>
                <a:cs typeface="+mn-cs"/>
              </a:rPr>
              <a:t>kształcenia odbywającego się poza granicami Polski.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latin typeface="+mn-lt"/>
                <a:cs typeface="+mn-cs"/>
              </a:rPr>
              <a:t> </a:t>
            </a:r>
            <a:endParaRPr lang="pl-PL" dirty="0">
              <a:latin typeface="+mn-lt"/>
              <a:cs typeface="+mn-cs"/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95536" y="6021288"/>
            <a:ext cx="7488832" cy="365125"/>
          </a:xfrm>
        </p:spPr>
        <p:txBody>
          <a:bodyPr/>
          <a:lstStyle/>
          <a:p>
            <a:pPr algn="ctr">
              <a:defRPr/>
            </a:pPr>
            <a:r>
              <a:rPr lang="pl-PL" sz="1100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/>
              <a:t>Roman Białek Dyrektor</a:t>
            </a:r>
            <a:endParaRPr lang="pl-PL" sz="1100" b="1" dirty="0"/>
          </a:p>
        </p:txBody>
      </p:sp>
    </p:spTree>
    <p:extLst>
      <p:ext uri="{BB962C8B-B14F-4D97-AF65-F5344CB8AC3E}">
        <p14:creationId xmlns:p14="http://schemas.microsoft.com/office/powerpoint/2010/main" val="15660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01688" y="981075"/>
            <a:ext cx="77041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>
              <a:latin typeface="+mn-lt"/>
              <a:cs typeface="+mn-cs"/>
            </a:endParaRPr>
          </a:p>
        </p:txBody>
      </p:sp>
      <p:sp>
        <p:nvSpPr>
          <p:cNvPr id="22531" name="pole tekstowe 1"/>
          <p:cNvSpPr txBox="1">
            <a:spLocks noChangeArrowheads="1"/>
          </p:cNvSpPr>
          <p:nvPr/>
        </p:nvSpPr>
        <p:spPr bwMode="auto">
          <a:xfrm>
            <a:off x="1258888" y="342900"/>
            <a:ext cx="6496050" cy="646113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/>
              <a:t>Dane dotyczące KFS w Powiatowym Urzędzie Pracy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/>
              <a:t>w Skarżysku - Kamiennej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250685"/>
              </p:ext>
            </p:extLst>
          </p:nvPr>
        </p:nvGraphicFramePr>
        <p:xfrm>
          <a:off x="482070" y="1052736"/>
          <a:ext cx="8018463" cy="367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593"/>
                <a:gridCol w="1876276"/>
                <a:gridCol w="1625434"/>
                <a:gridCol w="1625434"/>
                <a:gridCol w="1516726"/>
              </a:tblGrid>
              <a:tr h="1161576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rok/forma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Liczba złożonych wniosków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Liczba zawartych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umów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Liczba osób objętych wsparciem 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Koszt dofinansowania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 kształcenia </a:t>
                      </a:r>
                    </a:p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na 1 osobę 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4" marB="45714"/>
                </a:tc>
              </a:tr>
              <a:tr h="62757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2014</a:t>
                      </a:r>
                      <a:endParaRPr lang="pl-PL" sz="1800" b="1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12</a:t>
                      </a:r>
                      <a:endParaRPr lang="pl-PL" sz="1800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3</a:t>
                      </a:r>
                      <a:endParaRPr lang="pl-PL" sz="1800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3</a:t>
                      </a:r>
                      <a:endParaRPr lang="pl-PL" sz="1800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2.400,00 zł</a:t>
                      </a:r>
                      <a:endParaRPr lang="pl-PL" sz="1800" dirty="0"/>
                    </a:p>
                  </a:txBody>
                  <a:tcPr marL="91432" marR="91432" marT="45714" marB="45714"/>
                </a:tc>
              </a:tr>
              <a:tr h="62757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2015</a:t>
                      </a:r>
                      <a:endParaRPr lang="pl-PL" sz="1800" b="1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56</a:t>
                      </a:r>
                      <a:endParaRPr lang="pl-PL" sz="1800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31</a:t>
                      </a:r>
                      <a:endParaRPr lang="pl-PL" sz="1800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120</a:t>
                      </a:r>
                      <a:endParaRPr lang="pl-PL" sz="1800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2.529,33 zł</a:t>
                      </a:r>
                      <a:endParaRPr lang="pl-PL" sz="1800" dirty="0"/>
                    </a:p>
                  </a:txBody>
                  <a:tcPr marL="91432" marR="91432" marT="45714" marB="45714"/>
                </a:tc>
              </a:tr>
              <a:tr h="62757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2016</a:t>
                      </a:r>
                      <a:endParaRPr lang="pl-PL" sz="1800" b="1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92</a:t>
                      </a:r>
                      <a:endParaRPr lang="pl-PL" sz="1800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27</a:t>
                      </a:r>
                      <a:endParaRPr lang="pl-PL" sz="1800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171</a:t>
                      </a:r>
                      <a:endParaRPr lang="pl-PL" sz="1800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1.850,19 zł</a:t>
                      </a:r>
                      <a:endParaRPr lang="pl-PL" sz="1800" dirty="0"/>
                    </a:p>
                  </a:txBody>
                  <a:tcPr marL="91432" marR="91432" marT="45714" marB="45714"/>
                </a:tc>
              </a:tr>
              <a:tr h="62757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razem</a:t>
                      </a:r>
                      <a:endParaRPr lang="pl-PL" sz="1800" b="1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160</a:t>
                      </a:r>
                      <a:endParaRPr lang="pl-PL" sz="1800" b="1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61</a:t>
                      </a:r>
                      <a:endParaRPr lang="pl-PL" sz="1800" b="1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294</a:t>
                      </a:r>
                      <a:endParaRPr lang="pl-PL" sz="1800" b="1" dirty="0"/>
                    </a:p>
                  </a:txBody>
                  <a:tcPr marL="91432" marR="91432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91432" marR="91432" marT="45714" marB="45714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2570" name="pole tekstowe 2"/>
          <p:cNvSpPr txBox="1">
            <a:spLocks noChangeArrowheads="1"/>
          </p:cNvSpPr>
          <p:nvPr/>
        </p:nvSpPr>
        <p:spPr bwMode="auto">
          <a:xfrm>
            <a:off x="539750" y="5233267"/>
            <a:ext cx="7966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/>
              <a:t>W okresie: czerwiec 2014 -16 czerwiec 2016 łączna wnioskowana kwota dofinansowania: </a:t>
            </a:r>
            <a:r>
              <a:rPr lang="pl-PL" altLang="pl-PL" sz="1800" b="1" dirty="0"/>
              <a:t>2.066.083,55 zł.</a:t>
            </a: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95536" y="6237312"/>
            <a:ext cx="7776864" cy="365125"/>
          </a:xfrm>
        </p:spPr>
        <p:txBody>
          <a:bodyPr/>
          <a:lstStyle/>
          <a:p>
            <a:pPr algn="ctr">
              <a:defRPr/>
            </a:pPr>
            <a:r>
              <a:rPr lang="pl-PL" sz="1100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/>
              <a:t>Roman Białek Dyrektor</a:t>
            </a:r>
            <a:endParaRPr lang="pl-PL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ole tekstowe 3"/>
          <p:cNvSpPr txBox="1">
            <a:spLocks noChangeArrowheads="1"/>
          </p:cNvSpPr>
          <p:nvPr/>
        </p:nvSpPr>
        <p:spPr bwMode="auto">
          <a:xfrm>
            <a:off x="2915816" y="774700"/>
            <a:ext cx="559000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/>
              <a:t>Krajowy Fundusz Szkoleniowy to olbrzymi potencjał wspierający firmy, które chcą się rozwijać i być bardziej konkurencyjnymi na rynku poprzez podnoszenie kwalifikacji swojej kadry. </a:t>
            </a:r>
            <a:r>
              <a:rPr lang="pl-PL" altLang="pl-PL" sz="1800" dirty="0" smtClean="0"/>
              <a:t/>
            </a:r>
            <a:br>
              <a:rPr lang="pl-PL" altLang="pl-PL" sz="1800" dirty="0" smtClean="0"/>
            </a:br>
            <a:r>
              <a:rPr lang="pl-PL" altLang="pl-PL" sz="1800" dirty="0" smtClean="0"/>
              <a:t>U </a:t>
            </a:r>
            <a:r>
              <a:rPr lang="pl-PL" altLang="pl-PL" sz="1800" dirty="0"/>
              <a:t>jego podstaw leżało założenie, że skoro  pracodawca poświęca część czasu pracy swojego </a:t>
            </a:r>
            <a:r>
              <a:rPr lang="pl-PL" altLang="pl-PL" sz="1800" dirty="0" smtClean="0"/>
              <a:t/>
            </a:r>
            <a:br>
              <a:rPr lang="pl-PL" altLang="pl-PL" sz="1800" dirty="0" smtClean="0"/>
            </a:br>
            <a:r>
              <a:rPr lang="pl-PL" altLang="pl-PL" sz="1800" dirty="0" smtClean="0"/>
              <a:t>i </a:t>
            </a:r>
            <a:r>
              <a:rPr lang="pl-PL" altLang="pl-PL" sz="1800" dirty="0"/>
              <a:t>swoich pracowników na kształcenie, </a:t>
            </a:r>
            <a:r>
              <a:rPr lang="pl-PL" altLang="pl-PL" sz="1800" dirty="0" smtClean="0"/>
              <a:t>a </a:t>
            </a:r>
            <a:r>
              <a:rPr lang="pl-PL" altLang="pl-PL" sz="1800" dirty="0"/>
              <a:t>także angażuje swoje środki, to powinien dokonywać racjonalnego wyboru. Nieuczciwe praktyki nie tylko ze strony pracodawców, ale równie często </a:t>
            </a:r>
            <a:r>
              <a:rPr lang="pl-PL" altLang="pl-PL" sz="1800" dirty="0" smtClean="0"/>
              <a:t/>
            </a:r>
            <a:br>
              <a:rPr lang="pl-PL" altLang="pl-PL" sz="1800" dirty="0" smtClean="0"/>
            </a:br>
            <a:r>
              <a:rPr lang="pl-PL" altLang="pl-PL" sz="1800" dirty="0" smtClean="0"/>
              <a:t>i </a:t>
            </a:r>
            <a:r>
              <a:rPr lang="pl-PL" altLang="pl-PL" sz="1800" dirty="0"/>
              <a:t>organizatorów kształcenia prowadzą do sytuacji, w których podważeniu ulega główna idea KFS.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/>
              <a:t>Konieczne jest wyciąganie wniosków </a:t>
            </a:r>
            <a:r>
              <a:rPr lang="pl-PL" altLang="pl-PL" sz="1800" dirty="0" smtClean="0"/>
              <a:t>i </a:t>
            </a:r>
            <a:r>
              <a:rPr lang="pl-PL" altLang="pl-PL" sz="1800" dirty="0"/>
              <a:t>korzystanie z nabytych już doświadczeń, potrzebna jest standaryzacja i uproszczenie dokumentów oraz procedur.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</p:txBody>
      </p:sp>
      <p:sp>
        <p:nvSpPr>
          <p:cNvPr id="23555" name="pole tekstowe 1"/>
          <p:cNvSpPr txBox="1">
            <a:spLocks noChangeArrowheads="1"/>
          </p:cNvSpPr>
          <p:nvPr/>
        </p:nvSpPr>
        <p:spPr bwMode="auto">
          <a:xfrm>
            <a:off x="3046524" y="404812"/>
            <a:ext cx="5328592" cy="36988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/>
              <a:t>ZAKOŃCZENIE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36912"/>
            <a:ext cx="2247714" cy="1498476"/>
          </a:xfrm>
          <a:prstGeom prst="rect">
            <a:avLst/>
          </a:prstGeo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683568" y="6093296"/>
            <a:ext cx="7128792" cy="437133"/>
          </a:xfrm>
        </p:spPr>
        <p:txBody>
          <a:bodyPr/>
          <a:lstStyle/>
          <a:p>
            <a:pPr algn="ctr">
              <a:defRPr/>
            </a:pPr>
            <a:r>
              <a:rPr lang="pl-PL" sz="1100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/>
              <a:t>Roman Białek Dyrektor</a:t>
            </a:r>
            <a:endParaRPr lang="pl-PL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ole tekstowe 3"/>
          <p:cNvSpPr txBox="1">
            <a:spLocks noChangeArrowheads="1"/>
          </p:cNvSpPr>
          <p:nvPr/>
        </p:nvSpPr>
        <p:spPr bwMode="auto">
          <a:xfrm>
            <a:off x="463550" y="4437063"/>
            <a:ext cx="770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600" b="1"/>
              <a:t>Dziękuję za uwagę </a:t>
            </a:r>
          </a:p>
        </p:txBody>
      </p:sp>
      <p:sp>
        <p:nvSpPr>
          <p:cNvPr id="24579" name="pole tekstowe 1"/>
          <p:cNvSpPr txBox="1">
            <a:spLocks noChangeArrowheads="1"/>
          </p:cNvSpPr>
          <p:nvPr/>
        </p:nvSpPr>
        <p:spPr bwMode="auto">
          <a:xfrm>
            <a:off x="4529138" y="4048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/>
              <a:t> </a:t>
            </a:r>
          </a:p>
        </p:txBody>
      </p:sp>
      <p:pic>
        <p:nvPicPr>
          <p:cNvPr id="24580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96938"/>
            <a:ext cx="50482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chemat blokowy: proces alternatywny 4"/>
          <p:cNvSpPr/>
          <p:nvPr/>
        </p:nvSpPr>
        <p:spPr>
          <a:xfrm>
            <a:off x="5580112" y="1364989"/>
            <a:ext cx="2808312" cy="238812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Powiatowy Urząd Pracy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w Skarżysku - Kamiennej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ul. 1 Maja 105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26-110 Skarżysko-Kamienna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dirty="0">
                <a:solidFill>
                  <a:schemeClr val="tx1"/>
                </a:solidFill>
                <a:latin typeface="Cambria" panose="02040503050406030204" pitchFamily="18" charset="0"/>
              </a:rPr>
              <a:t>tel. 41 25 17 300, fax. 41 25 17 306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skarzysko.praca.gov.pl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e-mail: kisk@praca.gov.pl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823107" y="6021288"/>
            <a:ext cx="6985023" cy="365125"/>
          </a:xfrm>
        </p:spPr>
        <p:txBody>
          <a:bodyPr/>
          <a:lstStyle/>
          <a:p>
            <a:pPr algn="ctr">
              <a:defRPr/>
            </a:pPr>
            <a:r>
              <a:rPr lang="pl-PL" sz="1100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/>
              <a:t>Roman Białek Dyrektor</a:t>
            </a:r>
            <a:endParaRPr lang="pl-PL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2"/>
          <p:cNvSpPr txBox="1">
            <a:spLocks noChangeArrowheads="1"/>
          </p:cNvSpPr>
          <p:nvPr/>
        </p:nvSpPr>
        <p:spPr bwMode="auto">
          <a:xfrm>
            <a:off x="468313" y="333375"/>
            <a:ext cx="80645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/>
              <a:t>Krajowy Fundusz Szkoleniowy (KFS), </a:t>
            </a:r>
            <a:r>
              <a:rPr lang="pl-PL" altLang="pl-PL" sz="1800" dirty="0"/>
              <a:t>jako instrument wprowadzony przy okazji reformy urzędów pracy w 2014 r., szybko okazał się prawdziwym przebojem. Powstał on z myślą o wsparciu polskich przedsiębiorców w inwestowaniu w kadry pracownicze, aby ich kompetencje stały się adekwatne do dynamicznie zmieniających się wymagań gospodarki.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/>
              <a:t>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924944"/>
            <a:ext cx="3240733" cy="25922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Prostokąt 2"/>
          <p:cNvSpPr>
            <a:spLocks noChangeArrowheads="1"/>
          </p:cNvSpPr>
          <p:nvPr/>
        </p:nvSpPr>
        <p:spPr bwMode="auto">
          <a:xfrm>
            <a:off x="539750" y="2781300"/>
            <a:ext cx="4572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/>
              <a:t>Przedsiębiorcy chętnie sięgają po pieniądze, żeby rozwijać kompetencje </a:t>
            </a:r>
            <a:r>
              <a:rPr lang="pl-PL" altLang="pl-PL" sz="1800" dirty="0" smtClean="0"/>
              <a:t/>
            </a:r>
            <a:br>
              <a:rPr lang="pl-PL" altLang="pl-PL" sz="1800" dirty="0" smtClean="0"/>
            </a:br>
            <a:r>
              <a:rPr lang="pl-PL" altLang="pl-PL" sz="1800" dirty="0" smtClean="0"/>
              <a:t>w </a:t>
            </a:r>
            <a:r>
              <a:rPr lang="pl-PL" altLang="pl-PL" sz="1800" dirty="0"/>
              <a:t>swoich firmach, niestety z czasem zaczęły pojawiać się bardzo niepokojące praktyki. Krajowy Fundusz Szkoleniowy z instrumentu stwarzającego olbrzymie możliwości rozwoju coraz bardziej wiąże się z różnego rodzaju zagrożeniami. Codzienna praktyka obnażyła przede wszystkim luki w przepisach regulujących tę formę wsparcia.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624736" cy="365125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l-PL" sz="1100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/>
              <a:t>Roman Białek Dyrektor</a:t>
            </a:r>
            <a:endParaRPr lang="pl-PL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mkosiec.PUP\Desktop\zdjecia\Kino OKO\juggle-1027844_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6872"/>
            <a:ext cx="1439887" cy="14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8147" y="476250"/>
            <a:ext cx="7416800" cy="4000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ZAGROŻENIA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78147" y="1027332"/>
            <a:ext cx="6425853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dirty="0">
                <a:latin typeface="+mn-lt"/>
                <a:cs typeface="+mn-cs"/>
              </a:rPr>
              <a:t>  </a:t>
            </a:r>
            <a:r>
              <a:rPr lang="pl-PL" sz="1600" b="1" dirty="0">
                <a:latin typeface="+mn-lt"/>
                <a:cs typeface="+mn-cs"/>
              </a:rPr>
              <a:t>NIEWYSTARCZAJĄCE REGULACJE PRAWNE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+mn-lt"/>
                <a:cs typeface="+mn-cs"/>
              </a:rPr>
              <a:t>Zarówno przepisy ustawy  </a:t>
            </a:r>
            <a:r>
              <a:rPr lang="pl-PL" sz="1600" i="1" dirty="0">
                <a:latin typeface="+mn-lt"/>
                <a:cs typeface="+mn-cs"/>
              </a:rPr>
              <a:t>o promocji zatrudnienia (…) </a:t>
            </a:r>
            <a:r>
              <a:rPr lang="pl-PL" sz="1600" dirty="0">
                <a:latin typeface="+mn-lt"/>
                <a:cs typeface="+mn-cs"/>
              </a:rPr>
              <a:t>jak również rozporządzenie w sprawie przyznawania środków z KFS nie regulują bezpośrednio bardzo wielu zagadnień związanych </a:t>
            </a:r>
            <a:r>
              <a:rPr lang="pl-PL" sz="1600" dirty="0" smtClean="0">
                <a:latin typeface="+mn-lt"/>
                <a:cs typeface="+mn-cs"/>
              </a:rPr>
              <a:t/>
            </a:r>
            <a:br>
              <a:rPr lang="pl-PL" sz="1600" dirty="0" smtClean="0">
                <a:latin typeface="+mn-lt"/>
                <a:cs typeface="+mn-cs"/>
              </a:rPr>
            </a:br>
            <a:r>
              <a:rPr lang="pl-PL" sz="1600" dirty="0" smtClean="0">
                <a:latin typeface="+mn-lt"/>
                <a:cs typeface="+mn-cs"/>
              </a:rPr>
              <a:t>z </a:t>
            </a:r>
            <a:r>
              <a:rPr lang="pl-PL" sz="1600" dirty="0">
                <a:latin typeface="+mn-lt"/>
                <a:cs typeface="+mn-cs"/>
              </a:rPr>
              <a:t>KFS, pozostawiając spory obszar do uregulowania przez dyrektora urzędu pracy w umowach zawieranych </a:t>
            </a:r>
            <a:r>
              <a:rPr lang="pl-PL" sz="1600" dirty="0" smtClean="0">
                <a:latin typeface="+mn-lt"/>
                <a:cs typeface="+mn-cs"/>
              </a:rPr>
              <a:t>z </a:t>
            </a:r>
            <a:r>
              <a:rPr lang="pl-PL" sz="1600" dirty="0">
                <a:latin typeface="+mn-lt"/>
                <a:cs typeface="+mn-cs"/>
              </a:rPr>
              <a:t>pracodawcą. </a:t>
            </a:r>
            <a:endParaRPr lang="pl-PL" sz="1600" dirty="0" smtClean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+mn-lt"/>
                <a:cs typeface="+mn-cs"/>
              </a:rPr>
              <a:t>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+mn-lt"/>
                <a:cs typeface="+mn-cs"/>
              </a:rPr>
              <a:t>BRAK JEDNOLITYCH WZORÓW WNIOSKÓW </a:t>
            </a:r>
            <a:endParaRPr lang="pl-PL" sz="1600" b="1" dirty="0" smtClean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latin typeface="+mn-lt"/>
                <a:cs typeface="+mn-cs"/>
              </a:rPr>
              <a:t>	I </a:t>
            </a:r>
            <a:r>
              <a:rPr lang="pl-PL" sz="1600" b="1" dirty="0">
                <a:latin typeface="+mn-lt"/>
                <a:cs typeface="+mn-cs"/>
              </a:rPr>
              <a:t>WYMAGANYCH ZAŁĄCZNIKÓW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+mn-lt"/>
                <a:cs typeface="+mn-cs"/>
              </a:rPr>
              <a:t>Każdy urząd pracy stworzył własne wzory wniosków, podyktowane specyfiką własnego lokalnego rynku pracy.  Rodzi to w praktyce różnice </a:t>
            </a:r>
            <a:r>
              <a:rPr lang="pl-PL" sz="1600" dirty="0" smtClean="0">
                <a:latin typeface="+mn-lt"/>
                <a:cs typeface="+mn-cs"/>
              </a:rPr>
              <a:t>w </a:t>
            </a:r>
            <a:r>
              <a:rPr lang="pl-PL" sz="1600" dirty="0">
                <a:latin typeface="+mn-lt"/>
                <a:cs typeface="+mn-cs"/>
              </a:rPr>
              <a:t>procedowaniu nad wnioskami. Wywołuje to wrażenie nieprzejrzystości procedur. Indywidualizm rozstrzygnięć w praktyce wydłuża proces rozpatrywania wniosków.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i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i="1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899592" y="6172508"/>
            <a:ext cx="6840760" cy="365125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l-PL" sz="1100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/>
              <a:t>Roman Białek Dyrektor</a:t>
            </a:r>
            <a:endParaRPr lang="pl-PL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2878" y="333375"/>
            <a:ext cx="7416800" cy="4000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ZAGROŻENIA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750" y="836613"/>
            <a:ext cx="7848600" cy="89562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+mn-lt"/>
                <a:cs typeface="+mn-cs"/>
              </a:rPr>
              <a:t>NIEUPORZĄDKOWANA PROCEDURA NABORU WNIOSKÓW</a:t>
            </a:r>
          </a:p>
          <a:p>
            <a:pPr algn="just">
              <a:defRPr/>
            </a:pPr>
            <a:r>
              <a:rPr lang="pl-PL" sz="1600" dirty="0">
                <a:latin typeface="+mn-lt"/>
                <a:cs typeface="+mn-cs"/>
              </a:rPr>
              <a:t>Często urzędy pracy ogłaszają nabór wniosków z zaskoczenia i tego samego dnia go zamykają. Zdarza się, że nawet ci pracodawcy, którzy zdążyli na czas złożyć wniosek, nie otrzymują dofinansowania, </a:t>
            </a:r>
            <a:r>
              <a:rPr lang="pl-PL" sz="1600" dirty="0" smtClean="0">
                <a:latin typeface="+mn-lt"/>
                <a:cs typeface="+mn-cs"/>
              </a:rPr>
              <a:t>bo </a:t>
            </a:r>
            <a:r>
              <a:rPr lang="pl-PL" sz="1600" dirty="0">
                <a:latin typeface="+mn-lt"/>
                <a:cs typeface="+mn-cs"/>
              </a:rPr>
              <a:t>„środki się wyczerpały". Powoduje to nieuzasadnione angażowanie się w proces przygotowywania wniosku przez potencjalnych wnioskodawców.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+mn-lt"/>
                <a:cs typeface="+mn-cs"/>
              </a:rPr>
              <a:t>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pl-PL" sz="1600" b="1" dirty="0">
                <a:latin typeface="+mn-lt"/>
                <a:cs typeface="+mn-cs"/>
              </a:rPr>
              <a:t>  RÓŻNICE INTERPRETACYJNE W POSZCZEGÓLNYCH URZĘDACH PRZYJMUJĄCYCH I OCENIAJĄCYCH WNIOSKI</a:t>
            </a:r>
          </a:p>
          <a:p>
            <a:pPr algn="just">
              <a:defRPr/>
            </a:pPr>
            <a:r>
              <a:rPr lang="pl-PL" sz="1600" dirty="0">
                <a:latin typeface="+mn-lt"/>
                <a:cs typeface="+mn-cs"/>
              </a:rPr>
              <a:t>Pracodawcy składający wniosek o dofinansowanie takiego samego rodzaju działania w różnych urzędach pracy, dostają różne - często sprzeczne - oceny wniosków – nawet na poziomie tego samego województwa. Indywidualizacja oceny wniosków, przy braku obiektywnych </a:t>
            </a:r>
            <a:r>
              <a:rPr lang="pl-PL" sz="1600" dirty="0" smtClean="0">
                <a:latin typeface="+mn-lt"/>
                <a:cs typeface="+mn-cs"/>
              </a:rPr>
              <a:t>i </a:t>
            </a:r>
            <a:r>
              <a:rPr lang="pl-PL" sz="1600" dirty="0">
                <a:latin typeface="+mn-lt"/>
                <a:cs typeface="+mn-cs"/>
              </a:rPr>
              <a:t>jednoznacznych kryteriów oceny, prowadzi do znacznego zaburzenia równego traktowania pracodawców poprzez subiektywną oraz często krzywdzącą ocenę wniosków, inne interpretacje podobnych sytuacji </a:t>
            </a:r>
            <a:r>
              <a:rPr lang="pl-PL" sz="1600" dirty="0" smtClean="0">
                <a:latin typeface="+mn-lt"/>
                <a:cs typeface="+mn-cs"/>
              </a:rPr>
              <a:t>w </a:t>
            </a:r>
            <a:r>
              <a:rPr lang="pl-PL" sz="1600" dirty="0">
                <a:latin typeface="+mn-lt"/>
                <a:cs typeface="+mn-cs"/>
              </a:rPr>
              <a:t>różnych urzędach, a nawet zmianę interpretacji tych samych sytuacji </a:t>
            </a:r>
            <a:r>
              <a:rPr lang="pl-PL" sz="1600" dirty="0" smtClean="0">
                <a:latin typeface="+mn-lt"/>
                <a:cs typeface="+mn-cs"/>
              </a:rPr>
              <a:t>w </a:t>
            </a:r>
            <a:r>
              <a:rPr lang="pl-PL" sz="1600" dirty="0">
                <a:latin typeface="+mn-lt"/>
                <a:cs typeface="+mn-cs"/>
              </a:rPr>
              <a:t>różnych naborach wniosków. </a:t>
            </a:r>
          </a:p>
          <a:p>
            <a:pPr algn="just">
              <a:defRPr/>
            </a:pPr>
            <a:endParaRPr lang="pl-PL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i="1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536" y="4062456"/>
            <a:ext cx="3761375" cy="1252306"/>
          </a:xfrm>
          <a:prstGeom prst="rect">
            <a:avLst/>
          </a:prstGeom>
        </p:spPr>
      </p:pic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1115616" y="6021288"/>
            <a:ext cx="6337200" cy="365125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l-PL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b="1" dirty="0" smtClean="0"/>
              <a:t>Roman Białek Dyrektor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e tekstowe 1"/>
          <p:cNvSpPr txBox="1">
            <a:spLocks noChangeArrowheads="1"/>
          </p:cNvSpPr>
          <p:nvPr/>
        </p:nvSpPr>
        <p:spPr bwMode="auto">
          <a:xfrm>
            <a:off x="801688" y="384464"/>
            <a:ext cx="7416800" cy="3683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ZAGROŻENIA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01688" y="890588"/>
            <a:ext cx="5715000" cy="812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 smtClean="0">
                <a:latin typeface="+mn-lt"/>
                <a:cs typeface="+mn-cs"/>
              </a:rPr>
              <a:t>NICZYM </a:t>
            </a:r>
            <a:r>
              <a:rPr lang="pl-PL" sz="1600" b="1" dirty="0">
                <a:latin typeface="+mn-lt"/>
                <a:cs typeface="+mn-cs"/>
              </a:rPr>
              <a:t>NIE SKRĘPOWANA DOWOLNOŚĆ WYBORU FIRMY </a:t>
            </a:r>
            <a:r>
              <a:rPr lang="pl-PL" sz="1600" b="1" dirty="0" smtClean="0">
                <a:latin typeface="+mn-lt"/>
                <a:cs typeface="+mn-cs"/>
              </a:rPr>
              <a:t>SZKOLENIOWEJ I ZAWYŻANIE CEN USŁUG</a:t>
            </a:r>
            <a:endParaRPr lang="pl-PL" sz="16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+mn-lt"/>
                <a:cs typeface="+mn-cs"/>
              </a:rPr>
              <a:t>Obecnie przyjmuje się zasadę, że urząd pracy nie powinien na wstępie ograniczać pracodawcom dostępu do środków </a:t>
            </a:r>
            <a:r>
              <a:rPr lang="pl-PL" sz="1600" dirty="0" smtClean="0">
                <a:latin typeface="+mn-lt"/>
                <a:cs typeface="+mn-cs"/>
              </a:rPr>
              <a:t/>
            </a:r>
            <a:br>
              <a:rPr lang="pl-PL" sz="1600" dirty="0" smtClean="0">
                <a:latin typeface="+mn-lt"/>
                <a:cs typeface="+mn-cs"/>
              </a:rPr>
            </a:br>
            <a:r>
              <a:rPr lang="pl-PL" sz="1600" dirty="0" smtClean="0">
                <a:latin typeface="+mn-lt"/>
                <a:cs typeface="+mn-cs"/>
              </a:rPr>
              <a:t>z </a:t>
            </a:r>
            <a:r>
              <a:rPr lang="pl-PL" sz="1600" dirty="0">
                <a:latin typeface="+mn-lt"/>
                <a:cs typeface="+mn-cs"/>
              </a:rPr>
              <a:t>KFS i wprowadzać innych ograniczeń niż te określone </a:t>
            </a:r>
            <a:r>
              <a:rPr lang="pl-PL" sz="1600" dirty="0" smtClean="0">
                <a:latin typeface="+mn-lt"/>
                <a:cs typeface="+mn-cs"/>
              </a:rPr>
              <a:t/>
            </a:r>
            <a:br>
              <a:rPr lang="pl-PL" sz="1600" dirty="0" smtClean="0">
                <a:latin typeface="+mn-lt"/>
                <a:cs typeface="+mn-cs"/>
              </a:rPr>
            </a:br>
            <a:r>
              <a:rPr lang="pl-PL" sz="1600" dirty="0" smtClean="0">
                <a:latin typeface="+mn-lt"/>
                <a:cs typeface="+mn-cs"/>
              </a:rPr>
              <a:t>w </a:t>
            </a:r>
            <a:r>
              <a:rPr lang="pl-PL" sz="1600" dirty="0">
                <a:latin typeface="+mn-lt"/>
                <a:cs typeface="+mn-cs"/>
              </a:rPr>
              <a:t>ustawie o promocji zatrudnienia (…) i rozporządzeniu </a:t>
            </a:r>
            <a:r>
              <a:rPr lang="pl-PL" sz="1600" dirty="0" smtClean="0">
                <a:latin typeface="+mn-lt"/>
                <a:cs typeface="+mn-cs"/>
              </a:rPr>
              <a:t/>
            </a:r>
            <a:br>
              <a:rPr lang="pl-PL" sz="1600" dirty="0" smtClean="0">
                <a:latin typeface="+mn-lt"/>
                <a:cs typeface="+mn-cs"/>
              </a:rPr>
            </a:br>
            <a:r>
              <a:rPr lang="pl-PL" sz="1600" dirty="0" smtClean="0">
                <a:latin typeface="+mn-lt"/>
                <a:cs typeface="+mn-cs"/>
              </a:rPr>
              <a:t>w </a:t>
            </a:r>
            <a:r>
              <a:rPr lang="pl-PL" sz="1600" dirty="0">
                <a:latin typeface="+mn-lt"/>
                <a:cs typeface="+mn-cs"/>
              </a:rPr>
              <a:t>sprawie przyznania środków z KFS. Wskazanie organizatora kształcenia powinno być odzwierciedleniem faktycznych potrzeb pracodawcy i efektem przemyślanego wyboru. </a:t>
            </a:r>
            <a:r>
              <a:rPr lang="pl-PL" sz="1600" b="1" dirty="0">
                <a:latin typeface="+mn-lt"/>
                <a:cs typeface="+mn-cs"/>
              </a:rPr>
              <a:t>Niestety wiele firm wnioskuje o formy kształcenia o cenach nieadekwatnych do realiów rynkowych.</a:t>
            </a:r>
            <a:r>
              <a:rPr lang="pl-PL" sz="1600" dirty="0">
                <a:latin typeface="+mn-lt"/>
                <a:cs typeface="+mn-cs"/>
              </a:rPr>
              <a:t> Przed urzędem pracy staje wówczas żmudne zadanie wykazania, że realizacja takich form kształcenia stanowiłaby naruszenie zasady konkurencyjności oraz zasad racjonalności i </a:t>
            </a:r>
            <a:r>
              <a:rPr lang="pl-PL" sz="1600" dirty="0" smtClean="0">
                <a:latin typeface="+mn-lt"/>
                <a:cs typeface="+mn-cs"/>
              </a:rPr>
              <a:t>gospodarności w </a:t>
            </a:r>
            <a:r>
              <a:rPr lang="pl-PL" sz="1600" dirty="0">
                <a:latin typeface="+mn-lt"/>
                <a:cs typeface="+mn-cs"/>
              </a:rPr>
              <a:t>wydatkowaniu środków publicznych.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</p:txBody>
      </p:sp>
      <p:pic>
        <p:nvPicPr>
          <p:cNvPr id="12292" name="Picture 6" descr="C:\Users\mkosiec.PUP\Desktop\zdjecia\Kino OKO\money-1207855_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241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899592" y="5949280"/>
            <a:ext cx="6696744" cy="365125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l-PL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b="1" dirty="0" smtClean="0"/>
              <a:t>Roman Białek Dyrektor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ole tekstowe 1"/>
          <p:cNvSpPr txBox="1">
            <a:spLocks noChangeArrowheads="1"/>
          </p:cNvSpPr>
          <p:nvPr/>
        </p:nvSpPr>
        <p:spPr bwMode="auto">
          <a:xfrm>
            <a:off x="683568" y="368300"/>
            <a:ext cx="7416800" cy="3683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ZAGROŻENIA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908720"/>
            <a:ext cx="626469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b="1" dirty="0">
                <a:latin typeface="+mn-lt"/>
                <a:cs typeface="+mn-cs"/>
              </a:rPr>
              <a:t>DUŻA DOWOLONOŚĆ W WYBORZE TEMTYKI KSZTAŁCENIA I WYBÓRU FORM SŁUŻĄCYCH NABYWANIU TZW.  ,,</a:t>
            </a:r>
            <a:r>
              <a:rPr lang="pl-PL" b="1" dirty="0" smtClean="0">
                <a:latin typeface="+mn-lt"/>
                <a:cs typeface="+mn-cs"/>
              </a:rPr>
              <a:t>MIĘKKICH UMIEJĘTNOŚCI</a:t>
            </a:r>
            <a:r>
              <a:rPr lang="pl-PL" b="1" dirty="0">
                <a:latin typeface="+mn-lt"/>
                <a:cs typeface="+mn-cs"/>
              </a:rPr>
              <a:t>”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Niewątpliwie posiadanie przez pracowników </a:t>
            </a:r>
            <a:r>
              <a:rPr lang="pl-PL" dirty="0" smtClean="0">
                <a:latin typeface="+mn-lt"/>
                <a:cs typeface="+mn-cs"/>
              </a:rPr>
              <a:t/>
            </a:r>
            <a:br>
              <a:rPr lang="pl-PL" dirty="0" smtClean="0">
                <a:latin typeface="+mn-lt"/>
                <a:cs typeface="+mn-cs"/>
              </a:rPr>
            </a:br>
            <a:r>
              <a:rPr lang="pl-PL" dirty="0" smtClean="0">
                <a:latin typeface="+mn-lt"/>
                <a:cs typeface="+mn-cs"/>
              </a:rPr>
              <a:t>i </a:t>
            </a:r>
            <a:r>
              <a:rPr lang="pl-PL" dirty="0">
                <a:latin typeface="+mn-lt"/>
                <a:cs typeface="+mn-cs"/>
              </a:rPr>
              <a:t>pracodawców tzw. miękkich kwalifikacji jest bardzo ważne w pracy zawodowej, jednak finansowanie takich szkoleń ze środków KFS budzi wątpliwości co </a:t>
            </a:r>
            <a:r>
              <a:rPr lang="pl-PL" dirty="0" smtClean="0">
                <a:latin typeface="+mn-lt"/>
                <a:cs typeface="+mn-cs"/>
              </a:rPr>
              <a:t>do </a:t>
            </a:r>
            <a:r>
              <a:rPr lang="pl-PL" dirty="0">
                <a:latin typeface="+mn-lt"/>
                <a:cs typeface="+mn-cs"/>
              </a:rPr>
              <a:t>zasadności takich wydatków. Nagle pracodawca uświadamia sobie, że pracownicy posiadają luki kompetencyjne ww. zakresie i uzależnia ich dalsze zatrudnienie od uzupełnienia brakujących umiejętności.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323" y="2852936"/>
            <a:ext cx="1740998" cy="1740998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755577" y="6093296"/>
            <a:ext cx="6989034" cy="365125"/>
          </a:xfrm>
        </p:spPr>
        <p:txBody>
          <a:bodyPr/>
          <a:lstStyle/>
          <a:p>
            <a:pPr algn="ctr">
              <a:defRPr/>
            </a:pPr>
            <a:r>
              <a:rPr lang="pl-PL" sz="1100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dirty="0" smtClean="0"/>
              <a:t>Roman Białek Dyrektor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e tekstowe 1"/>
          <p:cNvSpPr txBox="1">
            <a:spLocks noChangeArrowheads="1"/>
          </p:cNvSpPr>
          <p:nvPr/>
        </p:nvSpPr>
        <p:spPr bwMode="auto">
          <a:xfrm>
            <a:off x="827088" y="549275"/>
            <a:ext cx="7416800" cy="3683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ZAGROŻENIA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7544" y="917575"/>
            <a:ext cx="778110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+mn-lt"/>
                <a:cs typeface="+mn-cs"/>
              </a:rPr>
              <a:t>BRAK PRZEJRZYSTYCH ZASAD DOTYCZĄCYCH ,,TRWAŁOŚCI ZATRUDNIENIA” PO ZAKOŃCZENIU DZIAŁAŃ FINANSOWANYCH Z KFS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6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+mn-lt"/>
                <a:cs typeface="+mn-cs"/>
              </a:rPr>
              <a:t>Realizując wszelkie formy aktywizacji zawodowej urzędy pracy muszą tak rozpoznawać rynek pracy, aby umożliwić klientom zdobycie odpowiednich umiejętności  i kompetencji, pozwalających na zdobycie i utrzymanie zatrudnienia przy jednoczesnej trosce o efektywność kosztową tych działań. </a:t>
            </a:r>
            <a:r>
              <a:rPr lang="pl-PL" sz="1600" dirty="0" smtClean="0">
                <a:latin typeface="+mn-lt"/>
                <a:cs typeface="+mn-cs"/>
              </a:rPr>
              <a:t/>
            </a:r>
            <a:br>
              <a:rPr lang="pl-PL" sz="1600" dirty="0" smtClean="0">
                <a:latin typeface="+mn-lt"/>
                <a:cs typeface="+mn-cs"/>
              </a:rPr>
            </a:br>
            <a:r>
              <a:rPr lang="pl-PL" sz="1600" dirty="0" smtClean="0">
                <a:latin typeface="+mn-lt"/>
                <a:cs typeface="+mn-cs"/>
              </a:rPr>
              <a:t>W </a:t>
            </a:r>
            <a:r>
              <a:rPr lang="pl-PL" sz="1600" dirty="0">
                <a:latin typeface="+mn-lt"/>
                <a:cs typeface="+mn-cs"/>
              </a:rPr>
              <a:t>przypadku kształcenia finansowanego ze środków KFS niewystarczające uregulowanie kwestii utrzymania pracownika i stanowiska pracy może sprawić, że poniesione wydatki nie będą służyły faktycznie zapobieganiu utracie zatrudnienia </a:t>
            </a:r>
            <a:r>
              <a:rPr lang="pl-PL" sz="1600" dirty="0" smtClean="0">
                <a:latin typeface="+mn-lt"/>
                <a:cs typeface="+mn-cs"/>
              </a:rPr>
              <a:t>z </a:t>
            </a:r>
            <a:r>
              <a:rPr lang="pl-PL" sz="1600" dirty="0">
                <a:latin typeface="+mn-lt"/>
                <a:cs typeface="+mn-cs"/>
              </a:rPr>
              <a:t>powodu kompetencji nieadekwatnych do wymagań rynku pracy.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6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+mn-lt"/>
                <a:cs typeface="+mn-cs"/>
              </a:rPr>
              <a:t>BRAK MOŻLIWOŚCI MONITOROWANIA PRZEBIEGU SZKOLEŃ PROWADZONYCH PRZEZ INSTYTUCJE SZKOLENIOWE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9" y="4941166"/>
            <a:ext cx="1554429" cy="108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865461" y="6167611"/>
            <a:ext cx="6985272" cy="365125"/>
          </a:xfrm>
        </p:spPr>
        <p:txBody>
          <a:bodyPr/>
          <a:lstStyle/>
          <a:p>
            <a:pPr algn="ctr">
              <a:defRPr/>
            </a:pPr>
            <a:r>
              <a:rPr lang="pl-PL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b="1" dirty="0" smtClean="0"/>
              <a:t>Roman Białek Dyrektor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pole tekstowe 1"/>
          <p:cNvSpPr txBox="1">
            <a:spLocks noChangeArrowheads="1"/>
          </p:cNvSpPr>
          <p:nvPr/>
        </p:nvSpPr>
        <p:spPr bwMode="auto">
          <a:xfrm>
            <a:off x="395536" y="549275"/>
            <a:ext cx="7416800" cy="3683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ZAGROŻENIA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5536" y="1084263"/>
            <a:ext cx="7056437" cy="6801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i="1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+mn-lt"/>
                <a:cs typeface="+mn-cs"/>
              </a:rPr>
              <a:t>NIEUCZCIWE PRAKTYKI ORGANIZATORÓW </a:t>
            </a:r>
            <a:r>
              <a:rPr lang="pl-PL" sz="1600" b="1" dirty="0" smtClean="0">
                <a:latin typeface="+mn-lt"/>
                <a:cs typeface="+mn-cs"/>
              </a:rPr>
              <a:t>KSZTAŁCENIA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6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+mn-lt"/>
                <a:cs typeface="+mn-cs"/>
              </a:rPr>
              <a:t>Niestety wielu organizatorów kształcenia korzystając z braku szczegółowych uregulowań oferuje pracodawcom swoje usługi po zawyżonych cenach. Ceny te zwykle odpowiadają lub są bliskie równowartości maksymalnego poziomu wsparcia, jakie można otrzymać w ramach KFS na 1 osobę, podczas gdy te same formy kształcenia oferują na otwartym rynku w zupełnie niższych cenach. Niejednokrotnie organizatorzy kształcenia zrzeszają grupę pracodawców przygotowując dla wszystkich jednakowe wnioski z identycznym uzasadnieniem, </a:t>
            </a:r>
            <a:r>
              <a:rPr lang="pl-PL" sz="1600" dirty="0" smtClean="0">
                <a:latin typeface="+mn-lt"/>
                <a:cs typeface="+mn-cs"/>
              </a:rPr>
              <a:t/>
            </a:r>
            <a:br>
              <a:rPr lang="pl-PL" sz="1600" dirty="0" smtClean="0">
                <a:latin typeface="+mn-lt"/>
                <a:cs typeface="+mn-cs"/>
              </a:rPr>
            </a:br>
            <a:r>
              <a:rPr lang="pl-PL" sz="1600" dirty="0" smtClean="0">
                <a:latin typeface="+mn-lt"/>
                <a:cs typeface="+mn-cs"/>
              </a:rPr>
              <a:t>a </a:t>
            </a:r>
            <a:r>
              <a:rPr lang="pl-PL" sz="1600" dirty="0">
                <a:latin typeface="+mn-lt"/>
                <a:cs typeface="+mn-cs"/>
              </a:rPr>
              <a:t>w skrajnych przypadkach ogłaszają na swoich stronach internetowych, </a:t>
            </a:r>
            <a:br>
              <a:rPr lang="pl-PL" sz="1600" dirty="0">
                <a:latin typeface="+mn-lt"/>
                <a:cs typeface="+mn-cs"/>
              </a:rPr>
            </a:br>
            <a:r>
              <a:rPr lang="pl-PL" sz="1600" dirty="0">
                <a:latin typeface="+mn-lt"/>
                <a:cs typeface="+mn-cs"/>
              </a:rPr>
              <a:t>że pomagają ,,załatwić” dofinansowanie z KFS w zamian za określoną prowizję. Należałoby dookreślić maksymalną kwotę wsparcia za godzinę szkolenia z podziałem na poszczególne obszary szkoleń np. zawodowe, menedżerskie.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539552" y="6093296"/>
            <a:ext cx="7307596" cy="365125"/>
          </a:xfrm>
        </p:spPr>
        <p:txBody>
          <a:bodyPr/>
          <a:lstStyle/>
          <a:p>
            <a:pPr algn="ctr">
              <a:defRPr/>
            </a:pPr>
            <a:r>
              <a:rPr lang="pl-PL" sz="1100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/>
              <a:t>Roman Białek Dyrektor</a:t>
            </a:r>
            <a:endParaRPr lang="pl-PL" sz="1100" b="1" dirty="0"/>
          </a:p>
        </p:txBody>
      </p:sp>
      <p:pic>
        <p:nvPicPr>
          <p:cNvPr id="15362" name="Picture 4" descr="C:\Users\mkosiec.PUP\Desktop\zdjecia\Kino OKO\juggle-1027144_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73" y="353056"/>
            <a:ext cx="1365721" cy="13657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DAF3BB"/>
            </a:gs>
            <a:gs pos="100000">
              <a:srgbClr val="ECF8D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1"/>
          <p:cNvSpPr txBox="1">
            <a:spLocks noChangeArrowheads="1"/>
          </p:cNvSpPr>
          <p:nvPr/>
        </p:nvSpPr>
        <p:spPr bwMode="auto">
          <a:xfrm>
            <a:off x="801688" y="404813"/>
            <a:ext cx="7416800" cy="369887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/>
              <a:t>POTENCJAŁY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58019" y="980728"/>
            <a:ext cx="7704138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+mn-lt"/>
                <a:cs typeface="+mn-cs"/>
              </a:rPr>
              <a:t>Niepokojące praktyki pracodawców i organizatorów kształcenia wskazują niestety na bardzo wyraźne obszary zagrożeń, jakie w obecnym kształcie funkcjonowania rodzi Krajowy Fundusz Szkoleniowy. Nie wolno jednak zapominać jaki jest cel wyodrębnienia Funduszu i jakie  powinien rodzić szanse dla polskich przedsiębiorstw.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+mn-lt"/>
                <a:cs typeface="+mn-cs"/>
              </a:rPr>
              <a:t>Wśród tych potencjałów zwrócić należy uwagę na: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+mn-lt"/>
                <a:cs typeface="+mn-cs"/>
              </a:rPr>
              <a:t>Rozwój firmy i tworzenie nowych miejsc pracy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+mn-lt"/>
                <a:cs typeface="+mn-cs"/>
              </a:rPr>
              <a:t>Pracodawcy nie muszą samodzielnie pokrywać kosztów szkoleń </a:t>
            </a:r>
            <a:r>
              <a:rPr lang="pl-PL" sz="1600" dirty="0" smtClean="0">
                <a:latin typeface="+mn-lt"/>
                <a:cs typeface="+mn-cs"/>
              </a:rPr>
              <a:t>i </a:t>
            </a:r>
            <a:r>
              <a:rPr lang="pl-PL" sz="1600" dirty="0">
                <a:latin typeface="+mn-lt"/>
                <a:cs typeface="+mn-cs"/>
              </a:rPr>
              <a:t>kursów pracowniczych, a zaoszczędzone w ten sposób pieniądze mogą przeznaczyć </a:t>
            </a:r>
            <a:r>
              <a:rPr lang="pl-PL" sz="1600" dirty="0" smtClean="0">
                <a:latin typeface="+mn-lt"/>
                <a:cs typeface="+mn-cs"/>
              </a:rPr>
              <a:t/>
            </a:r>
            <a:br>
              <a:rPr lang="pl-PL" sz="1600" dirty="0" smtClean="0">
                <a:latin typeface="+mn-lt"/>
                <a:cs typeface="+mn-cs"/>
              </a:rPr>
            </a:br>
            <a:r>
              <a:rPr lang="pl-PL" sz="1600" dirty="0" smtClean="0">
                <a:latin typeface="+mn-lt"/>
                <a:cs typeface="+mn-cs"/>
              </a:rPr>
              <a:t>na </a:t>
            </a:r>
            <a:r>
              <a:rPr lang="pl-PL" sz="1600" dirty="0">
                <a:latin typeface="+mn-lt"/>
                <a:cs typeface="+mn-cs"/>
              </a:rPr>
              <a:t>rozwój firmy i tworzenie nowych miejsc pracy. </a:t>
            </a:r>
            <a:r>
              <a:rPr lang="pl-PL" sz="1600" dirty="0" smtClean="0">
                <a:latin typeface="+mn-lt"/>
                <a:cs typeface="+mn-cs"/>
              </a:rPr>
              <a:t>KFS </a:t>
            </a:r>
            <a:r>
              <a:rPr lang="pl-PL" sz="1600" dirty="0">
                <a:latin typeface="+mn-lt"/>
                <a:cs typeface="+mn-cs"/>
              </a:rPr>
              <a:t>pozwala też korzystać </a:t>
            </a:r>
            <a:r>
              <a:rPr lang="pl-PL" sz="1600" dirty="0" smtClean="0">
                <a:latin typeface="+mn-lt"/>
                <a:cs typeface="+mn-cs"/>
              </a:rPr>
              <a:t/>
            </a:r>
            <a:br>
              <a:rPr lang="pl-PL" sz="1600" dirty="0" smtClean="0">
                <a:latin typeface="+mn-lt"/>
                <a:cs typeface="+mn-cs"/>
              </a:rPr>
            </a:br>
            <a:r>
              <a:rPr lang="pl-PL" sz="1600" dirty="0" smtClean="0">
                <a:latin typeface="+mn-lt"/>
                <a:cs typeface="+mn-cs"/>
              </a:rPr>
              <a:t>ze </a:t>
            </a:r>
            <a:r>
              <a:rPr lang="pl-PL" sz="1600" dirty="0">
                <a:latin typeface="+mn-lt"/>
                <a:cs typeface="+mn-cs"/>
              </a:rPr>
              <a:t>wsparcia samemu pracodawcy, który może aktualizować swoją wiedzę </a:t>
            </a:r>
            <a:r>
              <a:rPr lang="pl-PL" sz="1600" dirty="0" smtClean="0">
                <a:latin typeface="+mn-lt"/>
                <a:cs typeface="+mn-cs"/>
              </a:rPr>
              <a:t/>
            </a:r>
            <a:br>
              <a:rPr lang="pl-PL" sz="1600" dirty="0" smtClean="0">
                <a:latin typeface="+mn-lt"/>
                <a:cs typeface="+mn-cs"/>
              </a:rPr>
            </a:br>
            <a:r>
              <a:rPr lang="pl-PL" sz="1600" dirty="0" smtClean="0">
                <a:latin typeface="+mn-lt"/>
                <a:cs typeface="+mn-cs"/>
              </a:rPr>
              <a:t>i </a:t>
            </a:r>
            <a:r>
              <a:rPr lang="pl-PL" sz="1600" dirty="0">
                <a:latin typeface="+mn-lt"/>
                <a:cs typeface="+mn-cs"/>
              </a:rPr>
              <a:t>nabywać nowe umiejętności, sprawiając </a:t>
            </a:r>
            <a:r>
              <a:rPr lang="pl-PL" sz="1600" dirty="0" smtClean="0">
                <a:latin typeface="+mn-lt"/>
                <a:cs typeface="+mn-cs"/>
              </a:rPr>
              <a:t>że </a:t>
            </a:r>
            <a:r>
              <a:rPr lang="pl-PL" sz="1600" dirty="0">
                <a:latin typeface="+mn-lt"/>
                <a:cs typeface="+mn-cs"/>
              </a:rPr>
              <a:t>w zmiennym otoczeniu rynkowym firma może decydować się na bardziej elastyczne rozwiązania.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</p:txBody>
      </p:sp>
      <p:pic>
        <p:nvPicPr>
          <p:cNvPr id="16389" name="Picture 5" descr="C:\Users\mkosiec.PUP\Desktop\zdjecia\Kino OKO\arrows-1229878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05985"/>
            <a:ext cx="1320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87624" y="6279614"/>
            <a:ext cx="6214120" cy="365125"/>
          </a:xfrm>
        </p:spPr>
        <p:txBody>
          <a:bodyPr/>
          <a:lstStyle/>
          <a:p>
            <a:pPr algn="ctr">
              <a:defRPr/>
            </a:pPr>
            <a:r>
              <a:rPr lang="pl-PL" sz="1100" b="1" dirty="0" smtClean="0"/>
              <a:t>POWIATOWY URZĄD PRACY W SKARŻYSKU - KAMIENNEJ </a:t>
            </a:r>
          </a:p>
          <a:p>
            <a:pPr algn="ctr">
              <a:defRPr/>
            </a:pPr>
            <a:r>
              <a:rPr lang="pl-PL" sz="1100" b="1" dirty="0" smtClean="0"/>
              <a:t>Roman Białek Dyrektor</a:t>
            </a:r>
            <a:endParaRPr lang="pl-PL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Złożony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łożony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1429</TotalTime>
  <Words>1126</Words>
  <Application>Microsoft Office PowerPoint</Application>
  <PresentationFormat>Pokaz na ekranie (4:3)</PresentationFormat>
  <Paragraphs>266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Wykusz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Kosiec-Rykowska</dc:creator>
  <cp:lastModifiedBy>Magdalena Kosiec-Rykowska</cp:lastModifiedBy>
  <cp:revision>132</cp:revision>
  <cp:lastPrinted>2016-06-22T08:11:18Z</cp:lastPrinted>
  <dcterms:created xsi:type="dcterms:W3CDTF">2016-06-14T08:04:52Z</dcterms:created>
  <dcterms:modified xsi:type="dcterms:W3CDTF">2016-06-27T12:01:59Z</dcterms:modified>
</cp:coreProperties>
</file>