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2"/>
  </p:notesMasterIdLst>
  <p:handoutMasterIdLst>
    <p:handoutMasterId r:id="rId23"/>
  </p:handoutMasterIdLst>
  <p:sldIdLst>
    <p:sldId id="1431" r:id="rId2"/>
    <p:sldId id="1750" r:id="rId3"/>
    <p:sldId id="1759" r:id="rId4"/>
    <p:sldId id="1747" r:id="rId5"/>
    <p:sldId id="1748" r:id="rId6"/>
    <p:sldId id="1735" r:id="rId7"/>
    <p:sldId id="1736" r:id="rId8"/>
    <p:sldId id="1738" r:id="rId9"/>
    <p:sldId id="1746" r:id="rId10"/>
    <p:sldId id="1753" r:id="rId11"/>
    <p:sldId id="1754" r:id="rId12"/>
    <p:sldId id="1752" r:id="rId13"/>
    <p:sldId id="1740" r:id="rId14"/>
    <p:sldId id="1741" r:id="rId15"/>
    <p:sldId id="1731" r:id="rId16"/>
    <p:sldId id="1764" r:id="rId17"/>
    <p:sldId id="1763" r:id="rId18"/>
    <p:sldId id="1732" r:id="rId19"/>
    <p:sldId id="1765" r:id="rId20"/>
    <p:sldId id="1611" r:id="rId21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2DD"/>
    <a:srgbClr val="FAEFD2"/>
    <a:srgbClr val="FFFFCC"/>
    <a:srgbClr val="FFEBEB"/>
    <a:srgbClr val="CCFF99"/>
    <a:srgbClr val="D9EAC4"/>
    <a:srgbClr val="FFECAF"/>
    <a:srgbClr val="CC0066"/>
    <a:srgbClr val="CC3399"/>
    <a:srgbClr val="C3EF75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8056" autoAdjust="0"/>
  </p:normalViewPr>
  <p:slideViewPr>
    <p:cSldViewPr>
      <p:cViewPr>
        <p:scale>
          <a:sx n="80" d="100"/>
          <a:sy n="80" d="100"/>
        </p:scale>
        <p:origin x="-822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2465C20-7EAF-4B3A-A9B9-3DDA3BDE096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2400"/>
            <a:ext cx="5438775" cy="44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380064"/>
            <a:ext cx="2944813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30" tIns="45759" rIns="91530" bIns="4575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54517AF-2A56-4EE6-A33D-44D6300B8B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>
              <a:latin typeface="Arial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43D495-BD65-442B-B9DF-5115C0233913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8ECF2-BF6B-453C-9ACC-AF20B6F9BC9C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F835DA4-4299-4A0E-858D-96648305D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A242-C6FC-48AE-98DF-11214FB3A780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713D-B98E-4B75-AD43-6214A34CB5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1C245-6F8F-4B7D-B3C4-2D6FE42EC58A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1370E0E-D787-4B39-BDD9-5F498962DE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91803-8414-4FCE-828C-32884605D571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4E3C-89EC-4B13-A670-D8C86AB659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A7DCFA-6119-495E-A30C-E4BDD5E3A5BB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8343AF-3295-4BFD-86D8-44FED5A67DC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22F81-4536-4E2D-BDE5-02AB131C6C39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68E5-3334-43EA-881E-44F861599E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457FE-A627-4F53-83A5-968F3707A022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B164C-69DD-4DBB-B186-768DF6C97A8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750B2-16F7-4F67-B4C2-542A7029B743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14545-9E8B-40F9-B3AB-94EC69C0AB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A6A7E-6090-418E-A640-BB87621D70AF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3F61E-11C0-4B5A-8F65-CE4A5C465D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B75D-7D3F-4E21-89E7-18083A59EEA8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D572-D162-4B61-8C64-EBA834E6C6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2D5D2E-1449-48BC-B1D9-09E33791384E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25A799-E18C-4192-AB8E-1F146E7FBF4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9A09EE6-3207-407A-B527-75468C8DF34D}" type="datetime1">
              <a:rPr lang="pl-PL"/>
              <a:pPr>
                <a:defRPr/>
              </a:pPr>
              <a:t>2016-06-28</a:t>
            </a:fld>
            <a:r>
              <a:rPr lang="pl-PL"/>
              <a:t>07-03-2007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E8D4A4A-33FA-4CAC-A38B-09A7B47C5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1" r:id="rId2"/>
    <p:sldLayoutId id="2147483749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50" r:id="rId9"/>
    <p:sldLayoutId id="2147483747" r:id="rId10"/>
    <p:sldLayoutId id="2147483751" r:id="rId11"/>
  </p:sldLayoutIdLst>
  <p:transition spd="med"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.lizis@wup.kielce.p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11161" y="1968480"/>
            <a:ext cx="6864445" cy="3067091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</a:t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REALIZACJA DZIAŁANIA 10.5 RPO WŚ</a:t>
            </a:r>
            <a:br>
              <a:rPr lang="pl-PL" sz="2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Przystosowanie pracowników, przedsiębiorstw </a:t>
            </a:r>
            <a:br>
              <a:rPr lang="pl-PL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000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przedsiębiorców do zmian </a:t>
            </a:r>
            <a:endParaRPr lang="pl-PL" sz="20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8779" name="Text Box 11"/>
          <p:cNvSpPr txBox="1">
            <a:spLocks noChangeArrowheads="1"/>
          </p:cNvSpPr>
          <p:nvPr/>
        </p:nvSpPr>
        <p:spPr bwMode="auto">
          <a:xfrm>
            <a:off x="1800225" y="188913"/>
            <a:ext cx="57959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Wojewódzki Urząd Pracy </a:t>
            </a:r>
            <a:b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w Kielcach</a:t>
            </a:r>
          </a:p>
        </p:txBody>
      </p:sp>
      <p:pic>
        <p:nvPicPr>
          <p:cNvPr id="6148" name="Obraz 7" descr="logo_wu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215900"/>
            <a:ext cx="16811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Obraz 8" descr="logo_U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8588" y="179388"/>
            <a:ext cx="1065212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5484813" y="5510213"/>
            <a:ext cx="3505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z="1700" dirty="0" smtClean="0"/>
              <a:t>Dofinansowanie usługi rozwojowej jest możliwe w przypadku, gdy zostały spełnione łącznie co najmniej poniższe warunki: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umowa wsparcia została podpisana przed rozpoczęciem realizacji usług/i;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usługa rozwojowa została wybrana za pośrednictwem RUR;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zgłoszenie na usługę rozwojową zostało zrealizowane za pośrednictwem RUR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wydatek został rzeczywiście poniesiony na zakup usługi rozwojowej;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wydatek został prawidłowo udokumentowany;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usługa rozwojowa została zrealizowana zgodnie z </a:t>
            </a:r>
            <a:r>
              <a:rPr lang="pl-PL" sz="1700" i="1" dirty="0" smtClean="0">
                <a:solidFill>
                  <a:schemeClr val="tx1"/>
                </a:solidFill>
              </a:rPr>
              <a:t>Założeniami PSF, </a:t>
            </a:r>
            <a:r>
              <a:rPr lang="pl-PL" sz="1700" dirty="0" smtClean="0">
                <a:solidFill>
                  <a:schemeClr val="tx1"/>
                </a:solidFill>
              </a:rPr>
              <a:t>umową wsparcia, Kartą Usługi oraz zgodnie z Ustawą o Zintegrowanym Systemie Kwalifikacji, jeśli dotyczy usług rozwojowych prowadzących do zdobycia kwalifikacji  lub polegających na walidacji, o których mowa w art. 2 pkt. 8 lub w art.2 pkt.22 tej ustawy.</a:t>
            </a:r>
          </a:p>
          <a:p>
            <a:pPr lvl="1"/>
            <a:r>
              <a:rPr lang="pl-PL" sz="1700" dirty="0" smtClean="0">
                <a:solidFill>
                  <a:schemeClr val="tx1"/>
                </a:solidFill>
              </a:rPr>
              <a:t>usługa zakończyła się wypełnieniem ankiety oceniającej usługi rozwojowej, zgodnie z Systemem Oceny Usług Rozwojowych.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 smtClean="0"/>
              <a:t>Pomoc publiczna/pomoc de </a:t>
            </a:r>
            <a:r>
              <a:rPr lang="pl-PL" sz="3200" dirty="0" err="1" smtClean="0"/>
              <a:t>minimis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Pomoc publiczna oraz pomoc de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w projekcie PSF są udzielane zgodnej z zasadami określonymi w odrębnych przepisach krajowych i unijnych,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przypadku, gdy przedsiębiorca przekroczył dozwolony limit pomocy de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mu udzielana pomoc publiczna na szkolenia lub pomoc publiczna na usługi doradcze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err="1" smtClean="0"/>
              <a:t>Psf</a:t>
            </a:r>
            <a:r>
              <a:rPr lang="pl-PL" sz="3600" dirty="0" smtClean="0"/>
              <a:t> – możliwe rodzaje usług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Usługi rozwojowe dla przedsiębiorstw obejmujące np. doradztwo biznesowe, </a:t>
            </a:r>
            <a:r>
              <a:rPr lang="pl-PL" sz="2000" b="1" dirty="0" err="1" smtClean="0">
                <a:latin typeface="Times New Roman" pitchFamily="18" charset="0"/>
                <a:cs typeface="Times New Roman" pitchFamily="18" charset="0"/>
              </a:rPr>
              <a:t>mentoring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, asystę w prowadzeniu działalności gospodarczej;</a:t>
            </a:r>
          </a:p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Usługi rozwojowe dla pracowników wspierające rozwój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i dostosowywanie kwalifikacji i kompetencji, zgodnie ze zdiagnozowanymi potrzebami przedsiębiorstwa (np. ogólne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i specjalistyczne szkolenia)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Symbol zastępczy zawartości 4"/>
          <p:cNvSpPr>
            <a:spLocks noGrp="1"/>
          </p:cNvSpPr>
          <p:nvPr>
            <p:ph idx="1"/>
          </p:nvPr>
        </p:nvSpPr>
        <p:spPr>
          <a:xfrm>
            <a:off x="190500" y="982663"/>
            <a:ext cx="7959725" cy="5403890"/>
          </a:xfrm>
        </p:spPr>
        <p:txBody>
          <a:bodyPr/>
          <a:lstStyle/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m.in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zasad realizacji przedsięwzięć w formule Partnerstwa publiczno - prywatnego oraz przygotowania oferty do przedsięwzięcia realizowanego </a:t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formule PPP oraz procesu negocjacji;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świadczona przez podmiot, z którym przedsiębiorstwo jest powiązane kapitałowo lub osobowo, przy czym przez powiązania kapitałowe lub osobowe rozumie się w szczególności:</a:t>
            </a:r>
          </a:p>
          <a:p>
            <a:pPr lvl="2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udział w spółce jako wspólnik spółki cywilnej lub spółki osobowej,</a:t>
            </a:r>
          </a:p>
          <a:p>
            <a:pPr lvl="2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posiadanie co najmniej 10% udziałów lub akcji spółki,</a:t>
            </a:r>
          </a:p>
          <a:p>
            <a:pPr lvl="2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pełnienie funkcji członka organu nadzorczego lub zarządzającego, prokurenta lub pełnomocnika,</a:t>
            </a:r>
          </a:p>
          <a:p>
            <a:pPr lvl="2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pozostawanie w stosunku prawnym lub faktycznym, który może budzić uzasadnione wątpliwości co do bezstronności w wyborze podmiotu świadczącego usługę rozwojową, w szczególności pozostawanie w związku małżeńskim, w stosunku pokrewieństwa lub powinowactwa w linii prostej, pokrewieństwa lub powinowactwa w linii bocznej lub w stosunku przysposobienia, opieki lub kurateli;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WYKLUCZA…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168"/>
            <a:ext cx="7959725" cy="4819716"/>
          </a:xfrm>
        </p:spPr>
        <p:txBody>
          <a:bodyPr/>
          <a:lstStyle/>
          <a:p>
            <a:pPr lvl="1">
              <a:buNone/>
            </a:pPr>
            <a:r>
              <a:rPr lang="pl-PL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ramach projektu PSF nie jest możliwa refundacja kosztów usługi rozwojowej, która m.in. (c.d.):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funkcjonowania na rynku zamówień publicznych oraz wdrażania strategii wejścia na zagraniczne rynki zamówień publicznych;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obejmuje koszty  niezwiązane bezpośrednio z usługą rozwojową, </a:t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szczególności koszty środków trwałych przekazywanych przedsiębiorcom lub ich pracownikom,, koszty dojazdu i zakwaterowania związane z realizowaną usługą rozwojową, </a:t>
            </a:r>
            <a:b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wyłączeniem kosztów niezbędnych do zakwaterowania pracowników  z niepełnosprawnościami wydelegowanych przez przedsiębiorstwo do udziału w usłudze rozwojowej, adekwatnych do faktycznych potrzeb osób z niepełnosprawnościami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usługi rozwojowej, której obowiązek przeprowadzenia na zajmowanym stanowisku pracy wynika z odrębnych przepisów prawa;</a:t>
            </a:r>
          </a:p>
          <a:p>
            <a:pPr lvl="1"/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dotyczy kosztów realizacji seminariów i konferencji.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–Działanie 10.5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Symbol zastępczy zawartości 4"/>
          <p:cNvSpPr>
            <a:spLocks noGrp="1"/>
          </p:cNvSpPr>
          <p:nvPr>
            <p:ph idx="1"/>
          </p:nvPr>
        </p:nvSpPr>
        <p:spPr>
          <a:xfrm>
            <a:off x="226953" y="1420813"/>
            <a:ext cx="7923272" cy="4052915"/>
          </a:xfrm>
        </p:spPr>
        <p:txBody>
          <a:bodyPr/>
          <a:lstStyle/>
          <a:p>
            <a:pPr algn="ctr">
              <a:buNone/>
            </a:pPr>
            <a: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REALIZACJA DZIAŁANIA 10.5 RPO WŚ</a:t>
            </a:r>
            <a:br>
              <a:rPr lang="pl-PL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Przystosowanie pracowników, przedsiębiorstw </a:t>
            </a:r>
            <a:br>
              <a:rPr lang="pl-PL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i przedsiębiorców do zmian </a:t>
            </a:r>
          </a:p>
          <a:p>
            <a:endParaRPr lang="pl-PL" sz="18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Cambria" pitchFamily="18" charset="0"/>
                <a:cs typeface="Arial" pitchFamily="34" charset="0"/>
              </a:rPr>
              <a:t>Warunki  i procedury dotyczące realizacji wsparcia dla przedsiębiorstw i pracowników w ramach Działania 10.5 zostały określone zgodnie z  projektem „Wytycznych w zakresie realizacji przedsięwzięć z udziałem środków EFS w obszarze przystosowania przedsiębiorców i pracowników do zmian na lata 2014-2020” </a:t>
            </a:r>
          </a:p>
          <a:p>
            <a:r>
              <a:rPr lang="pl-PL" sz="1800" b="1" dirty="0" smtClean="0">
                <a:latin typeface="Cambria" pitchFamily="18" charset="0"/>
                <a:cs typeface="Arial" pitchFamily="34" charset="0"/>
              </a:rPr>
              <a:t>Alokacja EFS na Działanie 10.5 na lata 2014-2020 - 15.000.000,00 EURO</a:t>
            </a:r>
          </a:p>
          <a:p>
            <a:pPr>
              <a:buFont typeface="Wingdings 2" pitchFamily="18" charset="2"/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–Działanie 10.5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Symbol zastępczy zawartości 4"/>
          <p:cNvSpPr>
            <a:spLocks noGrp="1"/>
          </p:cNvSpPr>
          <p:nvPr>
            <p:ph idx="1"/>
          </p:nvPr>
        </p:nvSpPr>
        <p:spPr>
          <a:xfrm>
            <a:off x="226953" y="1420813"/>
            <a:ext cx="7923272" cy="4052915"/>
          </a:xfrm>
        </p:spPr>
        <p:txBody>
          <a:bodyPr/>
          <a:lstStyle/>
          <a:p>
            <a:r>
              <a:rPr lang="pl-PL" sz="1800" b="1" dirty="0" smtClean="0">
                <a:latin typeface="Cambria" pitchFamily="18" charset="0"/>
                <a:cs typeface="Arial" pitchFamily="34" charset="0"/>
              </a:rPr>
              <a:t>Zgodnie z Harmonogramem naborów wniosków </a:t>
            </a:r>
            <a:br>
              <a:rPr lang="pl-PL" sz="1800" b="1" dirty="0" smtClean="0">
                <a:latin typeface="Cambria" pitchFamily="18" charset="0"/>
                <a:cs typeface="Arial" pitchFamily="34" charset="0"/>
              </a:rPr>
            </a:br>
            <a:r>
              <a:rPr lang="pl-PL" sz="1800" b="1" dirty="0" smtClean="0">
                <a:latin typeface="Cambria" pitchFamily="18" charset="0"/>
                <a:cs typeface="Arial" pitchFamily="34" charset="0"/>
              </a:rPr>
              <a:t>o dofinansowanie dla RPO WŚ na lata 2014-2020 alokacja na konkursy na wyłonienie Operatorów PFS  w 2016 roku  wynosi – 25.000.000,00 zł</a:t>
            </a:r>
          </a:p>
          <a:p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2 konkursy w III kwartale 2016  </a:t>
            </a:r>
          </a:p>
          <a:p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I KONKURS – wartość 12 mln, dotyczyć będzie obszarów funkcjonalnych miast tracących funkcje społeczno – gospodarcze: Ostrowca, Skarżyska i Starachowic</a:t>
            </a:r>
          </a:p>
          <a:p>
            <a:pPr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II KONKURS – wartość 13 mln, dotyczyć będzie całego obszaru województwa z wyjątkiem Ostrowca, Skarżyska i Starachowic</a:t>
            </a:r>
          </a:p>
          <a:p>
            <a:pPr>
              <a:buFont typeface="Wingdings 2" pitchFamily="18" charset="2"/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KRYTERIA DOSTĘPU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Symbol zastępczy zawartości 4"/>
          <p:cNvSpPr>
            <a:spLocks noGrp="1"/>
          </p:cNvSpPr>
          <p:nvPr>
            <p:ph idx="1"/>
          </p:nvPr>
        </p:nvSpPr>
        <p:spPr>
          <a:xfrm>
            <a:off x="226953" y="1420813"/>
            <a:ext cx="7923272" cy="4052915"/>
          </a:xfrm>
        </p:spPr>
        <p:txBody>
          <a:bodyPr/>
          <a:lstStyle/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Konkurs 1 dotyczyć będzie obszarów funkcjonalnych miast tracących funkcje społeczno – gospodarcze: Ostrowca, Skarżyska i Starachowic</a:t>
            </a:r>
          </a:p>
          <a:p>
            <a:pPr>
              <a:buFont typeface="Wingdings 2" pitchFamily="18" charset="2"/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Konkurs 2 dotyczyć będzie całego obszaru województwa z wyjątkiem Ostrowca, Skarżyska i Starachowic</a:t>
            </a:r>
          </a:p>
          <a:p>
            <a:pPr>
              <a:buFont typeface="Wingdings 2" pitchFamily="18" charset="2"/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Wnioskodawca na dzień złożenia wniosku o dofinansowanie projektu posiada doświadczenie w udzielaniu pomocy publicznej/de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przedsiębiorstwom z województwa świętokrzyskiego wyrażające się wartością udzielonej pomocy publicznej/de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 w 3 ostatnich zamkniętych latach obrotowych nie niższą niż 4 mln zł.</a:t>
            </a:r>
          </a:p>
          <a:p>
            <a:pPr>
              <a:buFont typeface="Wingdings 2" pitchFamily="18" charset="2"/>
              <a:buNone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KRYTERIA DOSTĘPU</a:t>
            </a: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639888"/>
            <a:ext cx="7959725" cy="4198937"/>
          </a:xfrm>
        </p:spPr>
        <p:txBody>
          <a:bodyPr/>
          <a:lstStyle/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ramach konkursu 1 wnioskodawca przez cały okres realizacji projektu zapewni funkcjonowanie punktu obsługi przedsiębiorstw w jednym z 3 miast: Ostrowiec Świętokrzyski, Skarżysko – Kamienna, Starachowice.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ramach konkursu 2 wnioskodawca przez cały okres realizacji projektu zapewni funkcjonowanie 3 punktów obsługi przedsiębiorstw z wyłączeniem obszarów funkcjonalnych miast: Ostrowiec Świętokrzyski, Skarżysko – Kamienna, Starachowice.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konkursie 1 wszystkie przedsiębiorstwa objęte wsparciem muszą posiadać jednostkę organizacyjną na terenie Ostrowca Świętokrzyskiego, Skarżyska-Kamiennej lub Starachowic (w konkursie 2 - odwrotnie)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Okres realizacji projektu nie przekracza 36 miesięcy.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Projektodawca składa jeden wniosek na całą kwotę przewidzianą </a:t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ramach konkursu, 12 i 13 mln (w 1. i 2. konkursów)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3"/>
            <a:ext cx="7239000" cy="135570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DZIAŁANIE 10.5  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Wskaźniki produktu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639888"/>
            <a:ext cx="7959725" cy="4198937"/>
          </a:xfrm>
        </p:spPr>
        <p:txBody>
          <a:bodyPr/>
          <a:lstStyle/>
          <a:p>
            <a:pPr>
              <a:buNone/>
            </a:pPr>
            <a:endParaRPr lang="pl-PL" sz="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Liczba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mikroprzedsiębiorstw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oraz małych i średnich przedsiębiorstw objętych usługami rozwojowymi w programie – </a:t>
            </a:r>
            <a:br>
              <a:rPr lang="pl-PL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1 408 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Liczba osób pracujących objętych wsparciem w programie (łącznie z pracującymi na własny rachunek) -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11 261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osób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Liczba osób pracujących (łącznie z pracującymi na własny rachunek) w wieku 50 lat i więcej objętych wsparciem w programie -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1 415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osób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Liczba osób pracujących o niskich kwalifikacjach objętych wsparciem w programie -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2 002 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osób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 nowa formuła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okresie programowania 2014 – 2020 wsparcie dla przedsiębiorstw i ich pracowników odbywać się będzie z wykorzystaniem Podmiotowego Systemu Finansowania usług rozwojowych (PSF).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PSF umożliwi przedsiębiorcom świadomy i swobodny wybór  usług rozwojowych, które służyć mają rozwojowi przedsiębiorstwa i odpowiadać na jego potrzeby.</a:t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PSF będzie zintegrowany z Rejestrem Usług Rozwojowych (RUR) prowadzonym przez Polską Agencję Rozwoju Przedsiębiorczości. 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Wsparcie dla przedsiębiorców i ich pracowników realizowane będzie w województwie świętokrzyskim w ramach Działania 10.5 RPO WŚ. Podmioty pełniące rolę operatorów w systemie zostaną wyłonione </a:t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 procedurze konkursowej przeprowadzonej przez WUP.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0440" y="1128681"/>
            <a:ext cx="7850295" cy="584208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pl-PL" sz="36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DZIĘKUJĘ ZA </a:t>
            </a:r>
            <a:r>
              <a:rPr lang="pl-PL" sz="4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UWAGĘ</a:t>
            </a:r>
          </a:p>
          <a:p>
            <a:pPr algn="ctr" fontAlgn="auto">
              <a:spcAft>
                <a:spcPts val="0"/>
              </a:spcAft>
              <a:defRPr/>
            </a:pPr>
            <a:endParaRPr lang="pl-PL" sz="44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a.lizis@wup.kielce.pl</a:t>
            </a:r>
            <a:endParaRPr lang="pl-P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u="sng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C33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l.palgan@wup.kielce.pl</a:t>
            </a:r>
            <a:endParaRPr lang="pl-PL" u="sng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3399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4819" name="Picture 2" descr="https://encrypted-tbn3.gstatic.com/images?q=tbn:ANd9GcR0kB7jXlFuB0RRi0gL18fUJiztUHSwICOIVU3dES8WDes3hsNj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8225" y="4670425"/>
            <a:ext cx="37973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PODMIOTOWY SYSTEM FINANSOWANIA USŁUG ROZWOJOWYCH – nowa formuła wsparcia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Warunkiem rozpoczęcia działań w ramach PSF jest :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wdrożenie przez PARP systemu zapewnienia  odpowiedniej jakości usług rozwojowych w ramach prowadzonego rejestru usług rozwojowych.</a:t>
            </a:r>
          </a:p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niezbędne uregulowania prawne : </a:t>
            </a:r>
            <a:br>
              <a:rPr lang="pl-PL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- nowelizacja rozporządzenia Ministra Gospodarki z dnia 24 maja 2011 r. w sprawie Krajowego Systemu Usług dla Małych i Średnich Przedsiębiorstw,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uwzgledniąjącej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nowe warunki rejestracji</a:t>
            </a:r>
          </a:p>
          <a:p>
            <a:pPr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     - Wytyczne w  zakresie realizacji przedsięwzięć z udziałem środków Europejskiego Funduszu Społecznego w obszarze przystosowania przedsiębiorców i pracowników do zmian na lata 2014-2020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funkcjonowania PSF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None/>
            </a:pPr>
            <a:r>
              <a:rPr lang="pl-PL" sz="1000" dirty="0" smtClean="0"/>
              <a:t>Schemat funkcjonowania PSF</a:t>
            </a:r>
            <a:endParaRPr lang="pl-PL" sz="1000" dirty="0"/>
          </a:p>
        </p:txBody>
      </p:sp>
      <p:sp>
        <p:nvSpPr>
          <p:cNvPr id="5" name="Prostokąt 4"/>
          <p:cNvSpPr/>
          <p:nvPr/>
        </p:nvSpPr>
        <p:spPr>
          <a:xfrm>
            <a:off x="628595" y="2187558"/>
            <a:ext cx="1424007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200" dirty="0" smtClean="0">
                <a:cs typeface="Times New Roman" pitchFamily="18" charset="0"/>
              </a:rPr>
              <a:t>DYSPONENT </a:t>
            </a:r>
          </a:p>
          <a:p>
            <a:r>
              <a:rPr lang="pl-PL" sz="1200" dirty="0" smtClean="0">
                <a:cs typeface="Times New Roman" pitchFamily="18" charset="0"/>
              </a:rPr>
              <a:t>ŚRODKÓW FINANSOWYCH –</a:t>
            </a:r>
          </a:p>
          <a:p>
            <a:endParaRPr lang="pl-PL" sz="1200" dirty="0" smtClean="0">
              <a:cs typeface="Times New Roman" pitchFamily="18" charset="0"/>
            </a:endParaRPr>
          </a:p>
          <a:p>
            <a:r>
              <a:rPr lang="pl-PL" sz="1200" b="1" dirty="0" smtClean="0">
                <a:cs typeface="Times New Roman" pitchFamily="18" charset="0"/>
              </a:rPr>
              <a:t>Wojewódzki Urząd Pracy w Kielcach</a:t>
            </a:r>
            <a:r>
              <a:rPr lang="pl-PL" sz="1200" dirty="0" smtClean="0">
                <a:cs typeface="Times New Roman" pitchFamily="18" charset="0"/>
              </a:rPr>
              <a:t> </a:t>
            </a:r>
          </a:p>
          <a:p>
            <a:pPr algn="ctr"/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563785" y="2187558"/>
            <a:ext cx="1241442" cy="178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Operator PSF -  Beneficjent</a:t>
            </a:r>
          </a:p>
          <a:p>
            <a:pPr algn="ctr"/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352921" y="2151045"/>
            <a:ext cx="1277955" cy="18621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MMŚP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178571" y="2114532"/>
            <a:ext cx="1277955" cy="18986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RUR</a:t>
            </a:r>
            <a:endParaRPr lang="pl-PL" dirty="0"/>
          </a:p>
        </p:txBody>
      </p:sp>
      <p:sp>
        <p:nvSpPr>
          <p:cNvPr id="15" name="Strzałka w prawo 14"/>
          <p:cNvSpPr/>
          <p:nvPr/>
        </p:nvSpPr>
        <p:spPr>
          <a:xfrm>
            <a:off x="2089116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5667390" y="2771766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prawo 16"/>
          <p:cNvSpPr/>
          <p:nvPr/>
        </p:nvSpPr>
        <p:spPr>
          <a:xfrm>
            <a:off x="3841740" y="2698740"/>
            <a:ext cx="474668" cy="401642"/>
          </a:xfrm>
          <a:prstGeom prst="rightArrow">
            <a:avLst>
              <a:gd name="adj1" fmla="val 29302"/>
              <a:gd name="adj2" fmla="val 47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1687473" y="4341825"/>
            <a:ext cx="1096965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 smtClean="0"/>
          </a:p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Umowa o dofinansowanie</a:t>
            </a:r>
          </a:p>
          <a:p>
            <a:pPr algn="ctr"/>
            <a:endParaRPr lang="pl-PL" dirty="0"/>
          </a:p>
        </p:txBody>
      </p:sp>
      <p:sp>
        <p:nvSpPr>
          <p:cNvPr id="21" name="Prostokąt 20"/>
          <p:cNvSpPr/>
          <p:nvPr/>
        </p:nvSpPr>
        <p:spPr>
          <a:xfrm>
            <a:off x="3440097" y="4378338"/>
            <a:ext cx="113347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b="1" dirty="0" smtClean="0"/>
          </a:p>
          <a:p>
            <a:pPr algn="ctr"/>
            <a:r>
              <a:rPr lang="pl-PL" sz="1200" b="1" dirty="0" smtClean="0"/>
              <a:t>Umowa wsparcia</a:t>
            </a:r>
          </a:p>
          <a:p>
            <a:pPr algn="ctr"/>
            <a:endParaRPr lang="pl-PL" dirty="0"/>
          </a:p>
        </p:txBody>
      </p:sp>
      <p:sp>
        <p:nvSpPr>
          <p:cNvPr id="22" name="Prostokąt 21"/>
          <p:cNvSpPr/>
          <p:nvPr/>
        </p:nvSpPr>
        <p:spPr>
          <a:xfrm>
            <a:off x="5302260" y="4378338"/>
            <a:ext cx="1133478" cy="9509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sz="1200" dirty="0" smtClean="0"/>
          </a:p>
          <a:p>
            <a:pPr algn="ctr"/>
            <a:r>
              <a:rPr lang="pl-PL" sz="1200" b="1" dirty="0" smtClean="0"/>
              <a:t>Wybór usług rozwojowych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000" dirty="0" smtClean="0"/>
              <a:t>Refundacja usług rozwojowych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FBF2DD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pl-PL" sz="800" dirty="0" smtClean="0"/>
              <a:t>s</a:t>
            </a:r>
            <a:endParaRPr lang="pl-PL" sz="8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884187" y="1749402"/>
            <a:ext cx="1716111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 smtClean="0"/>
          </a:p>
          <a:p>
            <a:r>
              <a:rPr lang="pl-PL" sz="1100" b="1" dirty="0" smtClean="0"/>
              <a:t>MMŚP</a:t>
            </a:r>
          </a:p>
          <a:p>
            <a:r>
              <a:rPr lang="pl-PL" sz="1100" dirty="0" smtClean="0"/>
              <a:t>rejestracja w RUR    złożenie wniosku o dofinansowanie usługi rozwojowej</a:t>
            </a:r>
          </a:p>
          <a:p>
            <a:pPr algn="ctr"/>
            <a:endParaRPr lang="pl-PL" sz="11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3221019" y="1749402"/>
            <a:ext cx="1825650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 smtClean="0"/>
          </a:p>
          <a:p>
            <a:r>
              <a:rPr lang="pl-PL" sz="1100" b="1" dirty="0" smtClean="0"/>
              <a:t>OPERATOR</a:t>
            </a:r>
          </a:p>
          <a:p>
            <a:r>
              <a:rPr lang="pl-PL" sz="1100" dirty="0" smtClean="0"/>
              <a:t>Diagnoza potrzeb</a:t>
            </a:r>
          </a:p>
          <a:p>
            <a:r>
              <a:rPr lang="pl-PL" sz="1100" dirty="0" smtClean="0"/>
              <a:t>Weryfikacja wniosku o dofinansowanie usługi rozwojowej – kwalifikacja do projektu</a:t>
            </a:r>
          </a:p>
          <a:p>
            <a:pPr algn="ctr"/>
            <a:endParaRPr lang="pl-PL" sz="11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5667390" y="1749402"/>
            <a:ext cx="1825649" cy="13144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 smtClean="0"/>
              <a:t>OPERATOR</a:t>
            </a:r>
          </a:p>
          <a:p>
            <a:r>
              <a:rPr lang="pl-PL" sz="1100" dirty="0" smtClean="0"/>
              <a:t>Akceptacja i zawarcie umowy wsparcia</a:t>
            </a:r>
          </a:p>
          <a:p>
            <a:pPr algn="ctr"/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847673" y="3429000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b="1" dirty="0" smtClean="0"/>
          </a:p>
          <a:p>
            <a:r>
              <a:rPr lang="pl-PL" sz="1100" b="1" dirty="0" smtClean="0"/>
              <a:t>MMŚP</a:t>
            </a:r>
          </a:p>
          <a:p>
            <a:r>
              <a:rPr lang="pl-PL" sz="1100" dirty="0" smtClean="0"/>
              <a:t>Wybór i realizacja usługi rozwojowej i jej ocena</a:t>
            </a:r>
          </a:p>
          <a:p>
            <a:pPr algn="ctr"/>
            <a:endParaRPr lang="pl-PL" dirty="0"/>
          </a:p>
        </p:txBody>
      </p:sp>
      <p:sp>
        <p:nvSpPr>
          <p:cNvPr id="8" name="Prostokąt zaokrąglony 7"/>
          <p:cNvSpPr/>
          <p:nvPr/>
        </p:nvSpPr>
        <p:spPr>
          <a:xfrm>
            <a:off x="3294045" y="3429000"/>
            <a:ext cx="1752624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 smtClean="0"/>
              <a:t>MMŚP</a:t>
            </a:r>
          </a:p>
          <a:p>
            <a:r>
              <a:rPr lang="pl-PL" sz="1100" dirty="0" smtClean="0"/>
              <a:t>Faktura - opłacenie usług</a:t>
            </a:r>
          </a:p>
          <a:p>
            <a:r>
              <a:rPr lang="pl-PL" sz="1100" dirty="0" smtClean="0"/>
              <a:t>Ocena usługi</a:t>
            </a:r>
          </a:p>
          <a:p>
            <a:pPr algn="ctr"/>
            <a:endParaRPr lang="pl-PL" sz="11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5703902" y="3392487"/>
            <a:ext cx="1789137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 smtClean="0"/>
              <a:t>MMŚP</a:t>
            </a:r>
            <a:endParaRPr lang="pl-PL" sz="1100" dirty="0" smtClean="0"/>
          </a:p>
          <a:p>
            <a:r>
              <a:rPr lang="pl-PL" sz="1100" dirty="0" smtClean="0"/>
              <a:t>Złożenie do Operatora wniosku o refundację usługi rozwojowej</a:t>
            </a:r>
          </a:p>
          <a:p>
            <a:pPr algn="ctr"/>
            <a:endParaRPr lang="pl-PL" sz="1100" dirty="0"/>
          </a:p>
        </p:txBody>
      </p:sp>
      <p:sp>
        <p:nvSpPr>
          <p:cNvPr id="10" name="Prostokąt zaokrąglony 9"/>
          <p:cNvSpPr/>
          <p:nvPr/>
        </p:nvSpPr>
        <p:spPr>
          <a:xfrm>
            <a:off x="884187" y="4633929"/>
            <a:ext cx="1679598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1100" b="1" dirty="0" smtClean="0"/>
              <a:t>OPERATOR</a:t>
            </a:r>
          </a:p>
          <a:p>
            <a:r>
              <a:rPr lang="pl-PL" sz="1100" dirty="0" smtClean="0"/>
              <a:t>Weryfikacja poprawności wniosku </a:t>
            </a:r>
          </a:p>
          <a:p>
            <a:pPr algn="ctr"/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21018" y="4706955"/>
            <a:ext cx="1716111" cy="9144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sz="1100" dirty="0" smtClean="0"/>
          </a:p>
          <a:p>
            <a:r>
              <a:rPr lang="pl-PL" sz="1100" b="1" dirty="0" smtClean="0"/>
              <a:t>OPERATOR</a:t>
            </a:r>
          </a:p>
          <a:p>
            <a:r>
              <a:rPr lang="pl-PL" sz="1100" dirty="0" smtClean="0"/>
              <a:t>Refundacja kosztów realizacji usługi rozwojowej zgodnie z umową wsparcia</a:t>
            </a:r>
          </a:p>
          <a:p>
            <a:pPr algn="ctr"/>
            <a:endParaRPr lang="pl-PL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ZADANIA OPERATORA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pl-PL" sz="2000" dirty="0" smtClean="0"/>
              <a:t>   </a:t>
            </a: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Operator – podmiot wyłoniony w procedurze konkursowej do realizacji PSF w województwie świętokrzyskim,  odpowiedzialny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w szczególności za:</a:t>
            </a:r>
          </a:p>
          <a:p>
            <a:pPr>
              <a:buFont typeface="Wingdings 2" pitchFamily="18" charset="2"/>
              <a:buNone/>
            </a:pP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opracowanie regulaminu oraz wzorów dokumentów niezbędnych do udzielania wsparcia,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prowadzenie punktów obsługi dla odbiorców wsparcia, pomoc w wyborze odpowiedniej usługi (diagnoza),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weryfikację możliwości dofinansowania usług rozwojowych dla przedsiębiorstwa,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podpisywanie umów określających warunki refundacji z przedsiębiorcami i wydawanie zaświadczeń o udzielonej pomocy de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minimis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/pomocy publicznej,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pełnienie funkcji administratora regionalnego RUR,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monitoring i kontrolę uczestników projektów,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rozliczanie umów i wypłatę refundacji.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DO KOGO KIERUJEMY WSPARCIE: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92200"/>
            <a:ext cx="7959725" cy="459740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Wsparcie w ramach projektu PSF (Działanie 10.5RPO WŚ) jest skierowane </a:t>
            </a:r>
            <a:r>
              <a:rPr lang="pl-PL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wyłącznie do mikro, małych i średnich przedsiębiorstw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, w rozumieniu art. 2 załącznika I do rozporządzenia Komisji (UE) nr 651/2014 oraz ich pracowników, posiadających siedzibę lub jednostkę organizacyjną na terenie województwa świętokrzyskiego.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Wsparcie skoncentrowane zostanie na :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pracownikach powyżej 50 roku życia 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pracownikach o niskich kwalifikacjach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przedsiębiorstwach wysokiego wzrostu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przedsiębiorcach, którzy uzyskali wsparcie w postaci analizy potrzeb rozwojowych lub planów rozwoju w ramach działania 2.2. PO WER.</a:t>
            </a: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Wsparcie skoncentrowane zostanie na :</a:t>
            </a: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  <a:defRPr/>
            </a:pPr>
            <a:endParaRPr lang="pl-PL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430214"/>
            <a:ext cx="7239000" cy="734980"/>
          </a:xfrm>
        </p:spPr>
        <p:txBody>
          <a:bodyPr/>
          <a:lstStyle/>
          <a:p>
            <a:pPr algn="ctr">
              <a:defRPr/>
            </a:pPr>
            <a: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POZIOM REFUNDACJI:</a:t>
            </a:r>
            <a:br>
              <a:rPr lang="pl-PL" sz="2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sz="2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Symbol zastępczy zawartości 4"/>
          <p:cNvSpPr>
            <a:spLocks noGrp="1"/>
          </p:cNvSpPr>
          <p:nvPr>
            <p:ph idx="1"/>
          </p:nvPr>
        </p:nvSpPr>
        <p:spPr>
          <a:xfrm>
            <a:off x="190500" y="1055688"/>
            <a:ext cx="7959725" cy="4597400"/>
          </a:xfrm>
        </p:spPr>
        <p:txBody>
          <a:bodyPr/>
          <a:lstStyle/>
          <a:p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  Poziom refundacji (dofinansowania) dla pojedynczej usługi rozwojowej (doradczej lub szkoleniowej) uzależniony jest od wielkości przedsiębiorstwa oraz przynależności do preferowanych grup docelowych oraz usług i może wynieść maksymalnie:</a:t>
            </a:r>
          </a:p>
          <a:p>
            <a:pPr lvl="0"/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samozatrudnieni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, mikro i małe przedsiębiorstwa - 80%, 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średnie przedsiębiorstwa - 50%, 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dla pracowników powyżej 50 roku życia – 80%, 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dla pracowników o niskich kwalifikacjach – 80%,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przedsiębiorstwa wysokiego wzrostu – 80%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przedsiębiorcy, którzy uzyskali wsparcie w postaci analizy potrzeb rozwojowych lub planów rozwoju w ramach działania 2.2. PO WER – 80%</a:t>
            </a:r>
          </a:p>
          <a:p>
            <a:pPr lvl="0"/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usługi rozwojowe prowadzące do zdobycia kwalifikacji, o których mowa w art. 2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8 ustawy z dnia 22 grudnia 2015 roku o Zintegrowanym Systemie Kwalifikacji lub polegających na walidacji  o której mowa w art. 2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pkt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 22 tej ustawy – 80%.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990571"/>
          </a:xfrm>
        </p:spPr>
        <p:txBody>
          <a:bodyPr>
            <a:normAutofit/>
          </a:bodyPr>
          <a:lstStyle/>
          <a:p>
            <a:pPr algn="ctr"/>
            <a:r>
              <a:rPr lang="pl-PL" sz="32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PSF – Zasady refundacji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Poziomy refundacji poniesionych kosztów nie sumują się. Przewiduje sie zastosowanie najkorzystniejszego poziomu refundacji dla przedsiębiorstwa.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Wartość dofinansowania pojedynczej usługi rozwojowej dla jednego uczestnika indywidualnego projektu PSF nie może przekroczyć kwoty 5000 zł bez względu na poziom dofinansowania kosztów usługi rozwojowej.</a:t>
            </a:r>
          </a:p>
          <a:p>
            <a:endParaRPr lang="pl-PL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Maksymalna wartość dofinansowania dla jednego uczestnika instytucjonalnego wynosi 60 000 PLN na cały okres projektu realizowanego w ramach PSF.</a:t>
            </a:r>
          </a:p>
          <a:p>
            <a:endParaRPr lang="pl-PL" sz="2200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28298</TotalTime>
  <Words>940</Words>
  <Application>Microsoft Office PowerPoint</Application>
  <PresentationFormat>Pokaz na ekranie (4:3)</PresentationFormat>
  <Paragraphs>168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Bogaty</vt:lpstr>
      <vt:lpstr>         PODMIOTOWY SYSTEM FINANSOWANIA USŁUG ROZWOJOWYCH    REALIZACJA DZIAŁANIA 10.5 RPO WŚ  Przystosowanie pracowników, przedsiębiorstw  i przedsiębiorców do zmian </vt:lpstr>
      <vt:lpstr>PODMIOTOWY SYSTEM FINANSOWANIA USŁUG ROZWOJOWYCH – nowa formuła wsparcia </vt:lpstr>
      <vt:lpstr>PODMIOTOWY SYSTEM FINANSOWANIA USŁUG ROZWOJOWYCH – nowa formuła wsparcia </vt:lpstr>
      <vt:lpstr>Zasady funkcjonowania PSF</vt:lpstr>
      <vt:lpstr>Refundacja usług rozwojowych</vt:lpstr>
      <vt:lpstr>PSF – ZADANIA OPERATORA </vt:lpstr>
      <vt:lpstr>PSF – DO KOGO KIERUJEMY WSPARCIE: </vt:lpstr>
      <vt:lpstr>PSF – POZIOM REFUNDACJI: </vt:lpstr>
      <vt:lpstr>PSF – Zasady refundacji</vt:lpstr>
      <vt:lpstr>PSF – Zasady refundacji</vt:lpstr>
      <vt:lpstr>Pomoc publiczna/pomoc de minimis</vt:lpstr>
      <vt:lpstr>Psf – możliwe rodzaje usług</vt:lpstr>
      <vt:lpstr>PSF WYKLUCZA… </vt:lpstr>
      <vt:lpstr>PSF WYKLUCZA… </vt:lpstr>
      <vt:lpstr>PODMIOTOWY SYSTEM FINANSOWANIA USŁUG ROZWOJOWYCH –Działanie 10.5</vt:lpstr>
      <vt:lpstr>PODMIOTOWY SYSTEM FINANSOWANIA USŁUG ROZWOJOWYCH –Działanie 10.5</vt:lpstr>
      <vt:lpstr>DZIAŁANIE 10.5  KRYTERIA DOSTĘPU</vt:lpstr>
      <vt:lpstr>DZIAŁANIE 10.5  KRYTERIA DOSTĘPU</vt:lpstr>
      <vt:lpstr>DZIAŁANIE 10.5   Wskaźniki produktu </vt:lpstr>
      <vt:lpstr>Slajd 20</vt:lpstr>
    </vt:vector>
  </TitlesOfParts>
  <Company>WUP Kielce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WUP</dc:creator>
  <cp:lastModifiedBy>p.lulek</cp:lastModifiedBy>
  <cp:revision>2770</cp:revision>
  <dcterms:created xsi:type="dcterms:W3CDTF">2006-10-19T09:43:25Z</dcterms:created>
  <dcterms:modified xsi:type="dcterms:W3CDTF">2016-06-28T06:06:02Z</dcterms:modified>
</cp:coreProperties>
</file>