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theme/themeOverride3.xml" ContentType="application/vnd.openxmlformats-officedocument.themeOverride+xml"/>
  <Override PartName="/ppt/charts/chart3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theme/themeOverride6.xml" ContentType="application/vnd.openxmlformats-officedocument.themeOverrid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theme/themeOverride7.xml" ContentType="application/vnd.openxmlformats-officedocument.themeOverride+xml"/>
  <Override PartName="/ppt/charts/chart7.xml" ContentType="application/vnd.openxmlformats-officedocument.drawingml.chart+xml"/>
  <Override PartName="/ppt/theme/themeOverride8.xml" ContentType="application/vnd.openxmlformats-officedocument.themeOverride+xml"/>
  <Override PartName="/ppt/charts/chart8.xml" ContentType="application/vnd.openxmlformats-officedocument.drawingml.chart+xml"/>
  <Override PartName="/ppt/theme/themeOverride9.xml" ContentType="application/vnd.openxmlformats-officedocument.themeOverride+xml"/>
  <Override PartName="/ppt/charts/chart9.xml" ContentType="application/vnd.openxmlformats-officedocument.drawingml.chart+xml"/>
  <Override PartName="/ppt/theme/themeOverride10.xml" ContentType="application/vnd.openxmlformats-officedocument.themeOverride+xml"/>
  <Override PartName="/ppt/charts/chart10.xml" ContentType="application/vnd.openxmlformats-officedocument.drawingml.chart+xml"/>
  <Override PartName="/ppt/theme/themeOverride11.xml" ContentType="application/vnd.openxmlformats-officedocument.themeOverride+xml"/>
  <Override PartName="/ppt/charts/chart11.xml" ContentType="application/vnd.openxmlformats-officedocument.drawingml.chart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9" r:id="rId3"/>
    <p:sldId id="285" r:id="rId4"/>
    <p:sldId id="289" r:id="rId5"/>
    <p:sldId id="290" r:id="rId6"/>
    <p:sldId id="291" r:id="rId7"/>
    <p:sldId id="308" r:id="rId8"/>
    <p:sldId id="292" r:id="rId9"/>
    <p:sldId id="310" r:id="rId10"/>
    <p:sldId id="293" r:id="rId11"/>
    <p:sldId id="294" r:id="rId12"/>
    <p:sldId id="262" r:id="rId13"/>
    <p:sldId id="295" r:id="rId14"/>
    <p:sldId id="296" r:id="rId15"/>
    <p:sldId id="297" r:id="rId16"/>
    <p:sldId id="261" r:id="rId17"/>
    <p:sldId id="300" r:id="rId18"/>
    <p:sldId id="299" r:id="rId19"/>
    <p:sldId id="271" r:id="rId20"/>
    <p:sldId id="263" r:id="rId21"/>
    <p:sldId id="272" r:id="rId22"/>
    <p:sldId id="257" r:id="rId23"/>
    <p:sldId id="301" r:id="rId24"/>
    <p:sldId id="259" r:id="rId25"/>
    <p:sldId id="303" r:id="rId26"/>
    <p:sldId id="304" r:id="rId27"/>
    <p:sldId id="313" r:id="rId28"/>
    <p:sldId id="314" r:id="rId29"/>
    <p:sldId id="316" r:id="rId30"/>
    <p:sldId id="318" r:id="rId31"/>
    <p:sldId id="319" r:id="rId32"/>
    <p:sldId id="320" r:id="rId33"/>
    <p:sldId id="321" r:id="rId34"/>
    <p:sldId id="284" r:id="rId3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2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.stawiarz\Desktop\wykresy2.xlsx" TargetMode="External"/><Relationship Id="rId1" Type="http://schemas.openxmlformats.org/officeDocument/2006/relationships/themeOverride" Target="../theme/themeOverride2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.stawiarz\Desktop\wykresy2.xlsx" TargetMode="External"/><Relationship Id="rId1" Type="http://schemas.openxmlformats.org/officeDocument/2006/relationships/themeOverride" Target="../theme/themeOverride11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.stawiarz\Desktop\wykresy2.xlsx" TargetMode="External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.stawiarz\Desktop\wykresy2.xlsx" TargetMode="External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pliki2.biuro.eprd.pl\Projekty$\Projekty%20bie&#380;&#261;ce\Dzia&#322;%20mi&#281;dzynarodowy\Badania\2016-031%20WUP%20Kielce\Implementation\Technical\Research\CATI\Kopia%20zawody_boczek.xlsx" TargetMode="External"/><Relationship Id="rId1" Type="http://schemas.openxmlformats.org/officeDocument/2006/relationships/themeOverride" Target="../theme/themeOverride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.stawiarz\Desktop\wykresy2.xlsx" TargetMode="External"/><Relationship Id="rId1" Type="http://schemas.openxmlformats.org/officeDocument/2006/relationships/themeOverride" Target="../theme/themeOverride5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.stawiarz\Desktop\wykresy2.xlsx" TargetMode="External"/><Relationship Id="rId1" Type="http://schemas.openxmlformats.org/officeDocument/2006/relationships/themeOverride" Target="../theme/themeOverride6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pliki2.biuro.eprd.pl\Projekty$\Projekty%20bie&#380;&#261;ce\Dzia&#322;%20mi&#281;dzynarodowy\Badania\Zako&#324;czone\2015_015_KFS_WUP%20Kielce\Implementation\Technical\CATI\Wyniki\wykresy.xlsx" TargetMode="External"/><Relationship Id="rId1" Type="http://schemas.openxmlformats.org/officeDocument/2006/relationships/themeOverride" Target="../theme/themeOverride7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.stawiarz\Desktop\wykresy2.xlsx" TargetMode="External"/><Relationship Id="rId1" Type="http://schemas.openxmlformats.org/officeDocument/2006/relationships/themeOverride" Target="../theme/themeOverride8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.stawiarz\Desktop\wykresy2.xlsx" TargetMode="External"/><Relationship Id="rId1" Type="http://schemas.openxmlformats.org/officeDocument/2006/relationships/themeOverride" Target="../theme/themeOverride9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.stawiarz\Desktop\wykresy2.xlsx" TargetMode="External"/><Relationship Id="rId1" Type="http://schemas.openxmlformats.org/officeDocument/2006/relationships/themeOverride" Target="../theme/themeOverride10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1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0099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Arkusz1!$A$201:$A$203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wiem/Trudno powiedzieć/Odmowa odpowiedzi</c:v>
                </c:pt>
              </c:strCache>
            </c:strRef>
          </c:cat>
          <c:val>
            <c:numRef>
              <c:f>Arkusz1!$C$201:$C$203</c:f>
              <c:numCache>
                <c:formatCode>0.00%</c:formatCode>
                <c:ptCount val="3"/>
                <c:pt idx="0">
                  <c:v>0.36700000000000038</c:v>
                </c:pt>
                <c:pt idx="1">
                  <c:v>0.34900000000000031</c:v>
                </c:pt>
                <c:pt idx="2">
                  <c:v>0.28500000000000031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legend>
      <c:legendPos val="r"/>
      <c:layout>
        <c:manualLayout>
          <c:xMode val="edge"/>
          <c:yMode val="edge"/>
          <c:x val="0.52280193292165011"/>
          <c:y val="2.7145903541581806E-2"/>
          <c:w val="0.45878165101811225"/>
          <c:h val="0.91748254823538122"/>
        </c:manualLayout>
      </c:layout>
      <c:overlay val="0"/>
    </c:legend>
    <c:plotVisOnly val="1"/>
    <c:dispBlanksAs val="zero"/>
    <c:showDLblsOverMax val="1"/>
  </c:chart>
  <c:spPr>
    <a:noFill/>
    <a:ln>
      <a:noFill/>
    </a:ln>
  </c:spPr>
  <c:txPr>
    <a:bodyPr/>
    <a:lstStyle/>
    <a:p>
      <a:pPr>
        <a:defRPr sz="2000">
          <a:solidFill>
            <a:sysClr val="windowText" lastClr="000000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pl-PL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1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Arkusz2!$B$36</c:f>
              <c:strCache>
                <c:ptCount val="1"/>
                <c:pt idx="0">
                  <c:v>Częstość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0099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dLbl>
              <c:idx val="2"/>
              <c:layout>
                <c:manualLayout>
                  <c:x val="2.1504503253239878E-2"/>
                  <c:y val="1.096397507125364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Arkusz2!$A$37:$A$39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wiem/Trudno powiedzieć</c:v>
                </c:pt>
              </c:strCache>
            </c:strRef>
          </c:cat>
          <c:val>
            <c:numRef>
              <c:f>Arkusz2!$B$37:$B$39</c:f>
              <c:numCache>
                <c:formatCode>General</c:formatCode>
                <c:ptCount val="3"/>
                <c:pt idx="0">
                  <c:v>574</c:v>
                </c:pt>
                <c:pt idx="1">
                  <c:v>388</c:v>
                </c:pt>
                <c:pt idx="2">
                  <c:v>37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legend>
      <c:legendPos val="r"/>
      <c:layout>
        <c:manualLayout>
          <c:xMode val="edge"/>
          <c:yMode val="edge"/>
          <c:x val="0.56585668726893013"/>
          <c:y val="0.25252369495479732"/>
          <c:w val="0.41576880309316172"/>
          <c:h val="0.56439668999708359"/>
        </c:manualLayout>
      </c:layout>
      <c:overlay val="0"/>
    </c:legend>
    <c:plotVisOnly val="1"/>
    <c:dispBlanksAs val="zero"/>
    <c:showDLblsOverMax val="1"/>
  </c:chart>
  <c:spPr>
    <a:noFill/>
    <a:ln>
      <a:noFill/>
    </a:ln>
  </c:spPr>
  <c:txPr>
    <a:bodyPr/>
    <a:lstStyle/>
    <a:p>
      <a:pPr>
        <a:defRPr sz="2000">
          <a:solidFill>
            <a:sysClr val="windowText" lastClr="000000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pl-PL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1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0099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Arkusz1!$A$190:$A$192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wiem/ Trudno powiedzieć</c:v>
                </c:pt>
              </c:strCache>
            </c:strRef>
          </c:cat>
          <c:val>
            <c:numRef>
              <c:f>Arkusz1!$C$190:$C$192</c:f>
              <c:numCache>
                <c:formatCode>0.00%</c:formatCode>
                <c:ptCount val="3"/>
                <c:pt idx="0">
                  <c:v>0.34130000000000038</c:v>
                </c:pt>
                <c:pt idx="1">
                  <c:v>0.26800000000000002</c:v>
                </c:pt>
                <c:pt idx="2">
                  <c:v>0.39000000000000062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legend>
      <c:legendPos val="r"/>
      <c:layout>
        <c:manualLayout>
          <c:xMode val="edge"/>
          <c:yMode val="edge"/>
          <c:x val="0.53831599404942787"/>
          <c:y val="0.25252369495479732"/>
          <c:w val="0.44327245236549428"/>
          <c:h val="0.56439668999708359"/>
        </c:manualLayout>
      </c:layout>
      <c:overlay val="0"/>
    </c:legend>
    <c:plotVisOnly val="1"/>
    <c:dispBlanksAs val="zero"/>
    <c:showDLblsOverMax val="1"/>
  </c:chart>
  <c:spPr>
    <a:noFill/>
    <a:ln>
      <a:noFill/>
    </a:ln>
  </c:spPr>
  <c:txPr>
    <a:bodyPr/>
    <a:lstStyle/>
    <a:p>
      <a:pPr>
        <a:defRPr sz="2000">
          <a:solidFill>
            <a:sysClr val="windowText" lastClr="000000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pl-P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clustered"/>
        <c:varyColors val="1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rgbClr val="009900"/>
              </a:solidFill>
              <a:ln>
                <a:solidFill>
                  <a:srgbClr val="008000"/>
                </a:solidFill>
              </a:ln>
            </c:spPr>
          </c:dPt>
          <c:dPt>
            <c:idx val="1"/>
            <c:invertIfNegative val="1"/>
            <c:bubble3D val="0"/>
            <c:spPr>
              <a:solidFill>
                <a:srgbClr val="FFFF00"/>
              </a:solidFill>
              <a:ln>
                <a:solidFill>
                  <a:srgbClr val="CCCC00"/>
                </a:solidFill>
              </a:ln>
            </c:spPr>
          </c:dPt>
          <c:dPt>
            <c:idx val="2"/>
            <c:invertIfNegative val="1"/>
            <c:bubble3D val="0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dPt>
          <c:dPt>
            <c:idx val="3"/>
            <c:invertIfNegative val="1"/>
            <c:bubble3D val="0"/>
            <c:spPr>
              <a:ln>
                <a:solidFill>
                  <a:srgbClr val="6600CC"/>
                </a:solidFill>
              </a:ln>
            </c:spPr>
          </c:dPt>
          <c:dLbls>
            <c:dLbl>
              <c:idx val="0"/>
              <c:layout>
                <c:manualLayout>
                  <c:x val="2.0314429783353398E-2"/>
                  <c:y val="4.6296296296297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696518614595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965186145958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Arkusz2!$A$79:$A$82</c:f>
              <c:strCache>
                <c:ptCount val="4"/>
                <c:pt idx="0">
                  <c:v>Zwolnienia pracowników </c:v>
                </c:pt>
                <c:pt idx="1">
                  <c:v>Zatrudnienie nowych pracowników</c:v>
                </c:pt>
                <c:pt idx="2">
                  <c:v>Przekształcenia wewnątrz firmy nie wywołujące zmian liczby zatrudnionych</c:v>
                </c:pt>
                <c:pt idx="3">
                  <c:v>Nie wiem/Trudno powiedzieć</c:v>
                </c:pt>
              </c:strCache>
            </c:strRef>
          </c:cat>
          <c:val>
            <c:numRef>
              <c:f>Arkusz2!$C$79:$C$82</c:f>
              <c:numCache>
                <c:formatCode>0.00%</c:formatCode>
                <c:ptCount val="4"/>
                <c:pt idx="0">
                  <c:v>0.10400000000000002</c:v>
                </c:pt>
                <c:pt idx="1">
                  <c:v>0.88300000000000001</c:v>
                </c:pt>
                <c:pt idx="2">
                  <c:v>3.0000000000000002E-2</c:v>
                </c:pt>
                <c:pt idx="3">
                  <c:v>2.7000000000000048E-2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7578496"/>
        <c:axId val="127582976"/>
        <c:axId val="0"/>
      </c:bar3DChart>
      <c:catAx>
        <c:axId val="1275784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127582976"/>
        <c:crosses val="autoZero"/>
        <c:auto val="1"/>
        <c:lblAlgn val="ctr"/>
        <c:lblOffset val="100"/>
        <c:noMultiLvlLbl val="1"/>
      </c:catAx>
      <c:valAx>
        <c:axId val="127582976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0.00%" sourceLinked="1"/>
        <c:majorTickMark val="none"/>
        <c:minorTickMark val="none"/>
        <c:tickLblPos val="none"/>
        <c:spPr>
          <a:ln>
            <a:noFill/>
          </a:ln>
        </c:spPr>
        <c:crossAx val="127578496"/>
        <c:crosses val="autoZero"/>
        <c:crossBetween val="between"/>
      </c:valAx>
      <c:spPr>
        <a:ln w="25400">
          <a:noFill/>
        </a:ln>
      </c:spPr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2000">
          <a:latin typeface="Tahoma" pitchFamily="34" charset="0"/>
          <a:ea typeface="Tahoma" pitchFamily="34" charset="0"/>
          <a:cs typeface="Tahoma" pitchFamily="34" charset="0"/>
        </a:defRPr>
      </a:pPr>
      <a:endParaRPr lang="pl-P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clustered"/>
        <c:varyColors val="1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rgbClr val="009900"/>
              </a:solidFill>
              <a:ln>
                <a:solidFill>
                  <a:srgbClr val="008000"/>
                </a:solidFill>
              </a:ln>
            </c:spPr>
          </c:dPt>
          <c:dPt>
            <c:idx val="1"/>
            <c:invertIfNegative val="1"/>
            <c:bubble3D val="0"/>
            <c:spPr>
              <a:solidFill>
                <a:srgbClr val="FFFF00"/>
              </a:solidFill>
              <a:ln>
                <a:solidFill>
                  <a:srgbClr val="CCCC00"/>
                </a:solidFill>
              </a:ln>
            </c:spPr>
          </c:dPt>
          <c:dPt>
            <c:idx val="2"/>
            <c:invertIfNegative val="1"/>
            <c:bubble3D val="0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dPt>
          <c:dPt>
            <c:idx val="3"/>
            <c:invertIfNegative val="1"/>
            <c:bubble3D val="0"/>
            <c:spPr>
              <a:ln>
                <a:solidFill>
                  <a:srgbClr val="6600CC"/>
                </a:solidFill>
              </a:ln>
            </c:spPr>
          </c:dPt>
          <c:dPt>
            <c:idx val="4"/>
            <c:invertIfNegative val="1"/>
            <c:bubble3D val="0"/>
            <c:spPr>
              <a:solidFill>
                <a:srgbClr val="0070C0"/>
              </a:solidFill>
              <a:ln>
                <a:solidFill>
                  <a:srgbClr val="0033CC"/>
                </a:solidFill>
              </a:ln>
            </c:spPr>
          </c:dPt>
          <c:dPt>
            <c:idx val="5"/>
            <c:invertIfNegative val="1"/>
            <c:bubble3D val="0"/>
            <c:spPr>
              <a:solidFill>
                <a:srgbClr val="F79646">
                  <a:lumMod val="75000"/>
                </a:srgbClr>
              </a:solidFill>
              <a:ln>
                <a:solidFill>
                  <a:srgbClr val="FF3300"/>
                </a:solidFill>
              </a:ln>
            </c:spPr>
          </c:dPt>
          <c:dPt>
            <c:idx val="6"/>
            <c:invertIfNegative val="1"/>
            <c:bubble3D val="0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2.0314429783353405E-2"/>
                  <c:y val="4.6296296296297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6965186145959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6965186145958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Arkusz5!$E$3:$E$9</c:f>
              <c:strCache>
                <c:ptCount val="7"/>
                <c:pt idx="0">
                  <c:v>Operatorzy i monterzy maszyn i urządzeń</c:v>
                </c:pt>
                <c:pt idx="1">
                  <c:v>Pracownicy wykonujący prace proste</c:v>
                </c:pt>
                <c:pt idx="2">
                  <c:v>Robotnicy przemysłowi i rzemieślnicy</c:v>
                </c:pt>
                <c:pt idx="3">
                  <c:v>Technicy i inny średni personel</c:v>
                </c:pt>
                <c:pt idx="4">
                  <c:v>Pracownicy usług i sprzedawcy</c:v>
                </c:pt>
                <c:pt idx="5">
                  <c:v>Specjaliści</c:v>
                </c:pt>
                <c:pt idx="6">
                  <c:v>Pracownicy biurowi</c:v>
                </c:pt>
              </c:strCache>
            </c:strRef>
          </c:cat>
          <c:val>
            <c:numRef>
              <c:f>Arkusz5!$G$3:$G$9</c:f>
              <c:numCache>
                <c:formatCode>0%</c:formatCode>
                <c:ptCount val="7"/>
                <c:pt idx="0">
                  <c:v>0.26195699868363315</c:v>
                </c:pt>
                <c:pt idx="1">
                  <c:v>0.24923211935059236</c:v>
                </c:pt>
                <c:pt idx="2">
                  <c:v>0.19569986836331724</c:v>
                </c:pt>
                <c:pt idx="3">
                  <c:v>0.12856516015796401</c:v>
                </c:pt>
                <c:pt idx="4">
                  <c:v>8.1175954365949973E-2</c:v>
                </c:pt>
                <c:pt idx="5">
                  <c:v>5.1338306274681875E-2</c:v>
                </c:pt>
                <c:pt idx="6">
                  <c:v>3.0715225976305396E-2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2072576"/>
        <c:axId val="132102784"/>
        <c:axId val="0"/>
      </c:bar3DChart>
      <c:catAx>
        <c:axId val="132072576"/>
        <c:scaling>
          <c:orientation val="maxMin"/>
        </c:scaling>
        <c:delete val="0"/>
        <c:axPos val="l"/>
        <c:majorTickMark val="none"/>
        <c:minorTickMark val="none"/>
        <c:tickLblPos val="nextTo"/>
        <c:crossAx val="132102784"/>
        <c:crosses val="autoZero"/>
        <c:auto val="1"/>
        <c:lblAlgn val="ctr"/>
        <c:lblOffset val="100"/>
        <c:noMultiLvlLbl val="1"/>
      </c:catAx>
      <c:valAx>
        <c:axId val="132102784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0%" sourceLinked="1"/>
        <c:majorTickMark val="none"/>
        <c:minorTickMark val="none"/>
        <c:tickLblPos val="none"/>
        <c:spPr>
          <a:ln>
            <a:noFill/>
          </a:ln>
        </c:spPr>
        <c:crossAx val="132072576"/>
        <c:crosses val="autoZero"/>
        <c:crossBetween val="between"/>
      </c:valAx>
      <c:spPr>
        <a:ln w="25400">
          <a:noFill/>
        </a:ln>
      </c:spPr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800">
          <a:latin typeface="Tahoma" pitchFamily="34" charset="0"/>
          <a:ea typeface="Tahoma" pitchFamily="34" charset="0"/>
          <a:cs typeface="Tahoma" pitchFamily="34" charset="0"/>
        </a:defRPr>
      </a:pPr>
      <a:endParaRPr lang="pl-P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1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Arkusz1!$B$55</c:f>
              <c:strCache>
                <c:ptCount val="1"/>
                <c:pt idx="0">
                  <c:v>Częstość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0099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dLbl>
              <c:idx val="2"/>
              <c:layout>
                <c:manualLayout>
                  <c:x val="1.6284956127375134E-2"/>
                  <c:y val="9.1099244868543007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Arkusz1!$A$56:$A$58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wiem/Trudno powiedzieć</c:v>
                </c:pt>
              </c:strCache>
            </c:strRef>
          </c:cat>
          <c:val>
            <c:numRef>
              <c:f>Arkusz1!$B$56:$B$58</c:f>
              <c:numCache>
                <c:formatCode>General</c:formatCode>
                <c:ptCount val="3"/>
                <c:pt idx="0">
                  <c:v>367</c:v>
                </c:pt>
                <c:pt idx="1">
                  <c:v>608</c:v>
                </c:pt>
                <c:pt idx="2">
                  <c:v>26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legend>
      <c:legendPos val="r"/>
      <c:layout>
        <c:manualLayout>
          <c:xMode val="edge"/>
          <c:yMode val="edge"/>
          <c:x val="0.58354323907035266"/>
          <c:y val="0.25252369495479732"/>
          <c:w val="0.39804022481641282"/>
          <c:h val="0.56439668999708359"/>
        </c:manualLayout>
      </c:layout>
      <c:overlay val="0"/>
    </c:legend>
    <c:plotVisOnly val="1"/>
    <c:dispBlanksAs val="zero"/>
    <c:showDLblsOverMax val="1"/>
  </c:chart>
  <c:spPr>
    <a:noFill/>
    <a:ln>
      <a:noFill/>
    </a:ln>
  </c:spPr>
  <c:txPr>
    <a:bodyPr/>
    <a:lstStyle/>
    <a:p>
      <a:pPr>
        <a:defRPr sz="2000">
          <a:solidFill>
            <a:sysClr val="windowText" lastClr="000000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pl-P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1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3564104454653855"/>
          <c:w val="0.44259486280184712"/>
          <c:h val="0.61332831705568069"/>
        </c:manualLayout>
      </c:layout>
      <c:pie3DChart>
        <c:varyColors val="1"/>
        <c:ser>
          <c:idx val="0"/>
          <c:order val="0"/>
          <c:tx>
            <c:strRef>
              <c:f>Arkusz1!$B$27</c:f>
              <c:strCache>
                <c:ptCount val="1"/>
                <c:pt idx="0">
                  <c:v>N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0099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0070C0"/>
              </a:solidFill>
            </c:spPr>
          </c:dPt>
          <c:dPt>
            <c:idx val="5"/>
            <c:bubble3D val="0"/>
            <c:spPr>
              <a:solidFill>
                <a:srgbClr val="002060"/>
              </a:solidFill>
            </c:spPr>
          </c:dPt>
          <c:dPt>
            <c:idx val="6"/>
            <c:bubble3D val="0"/>
            <c:spPr>
              <a:solidFill>
                <a:sysClr val="window" lastClr="FFFFFF">
                  <a:lumMod val="50000"/>
                </a:sysClr>
              </a:solidFill>
            </c:spPr>
          </c:dPt>
          <c:dPt>
            <c:idx val="7"/>
            <c:bubble3D val="0"/>
            <c:spPr>
              <a:solidFill>
                <a:srgbClr val="CC6600"/>
              </a:solidFill>
            </c:spPr>
          </c:dPt>
          <c:dLbls>
            <c:dLbl>
              <c:idx val="1"/>
              <c:layout>
                <c:manualLayout>
                  <c:x val="-5.7144150926308583E-3"/>
                  <c:y val="-2.732907065368694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071472640927898E-4"/>
                  <c:y val="-3.915321458073756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992890659934678E-3"/>
                  <c:y val="9.6877838173345925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900469239085523E-2"/>
                  <c:y val="2.232156304338899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9983981343642635E-4"/>
                  <c:y val="-3.300610193007197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7603710894384442E-2"/>
                  <c:y val="-5.5131873799125976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9154803615801301E-2"/>
                  <c:y val="5.2471121942759607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Arkusz1!$A$28:$A$35</c:f>
              <c:strCache>
                <c:ptCount val="8"/>
                <c:pt idx="0">
                  <c:v>Brak lub nieadekwatne kompetencje i umiejętności</c:v>
                </c:pt>
                <c:pt idx="1">
                  <c:v>Niskie zaangażowanie (brak chęci do pracy)</c:v>
                </c:pt>
                <c:pt idx="2">
                  <c:v>Brak doświadczenia</c:v>
                </c:pt>
                <c:pt idx="3">
                  <c:v>Brak uprawnień</c:v>
                </c:pt>
                <c:pt idx="4">
                  <c:v>Brak lub nieadekwatne wykształcenie</c:v>
                </c:pt>
                <c:pt idx="5">
                  <c:v>Brak dyspozycyjności</c:v>
                </c:pt>
                <c:pt idx="6">
                  <c:v>Nałogi</c:v>
                </c:pt>
                <c:pt idx="7">
                  <c:v>Inne przyczyny </c:v>
                </c:pt>
              </c:strCache>
            </c:strRef>
          </c:cat>
          <c:val>
            <c:numRef>
              <c:f>Arkusz1!$B$28:$B$35</c:f>
              <c:numCache>
                <c:formatCode>General</c:formatCode>
                <c:ptCount val="8"/>
                <c:pt idx="0">
                  <c:v>162</c:v>
                </c:pt>
                <c:pt idx="1">
                  <c:v>33</c:v>
                </c:pt>
                <c:pt idx="2">
                  <c:v>29</c:v>
                </c:pt>
                <c:pt idx="3">
                  <c:v>20</c:v>
                </c:pt>
                <c:pt idx="4">
                  <c:v>18</c:v>
                </c:pt>
                <c:pt idx="5">
                  <c:v>6</c:v>
                </c:pt>
                <c:pt idx="6">
                  <c:v>3</c:v>
                </c:pt>
                <c:pt idx="7">
                  <c:v>13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legend>
      <c:legendPos val="r"/>
      <c:layout>
        <c:manualLayout>
          <c:xMode val="edge"/>
          <c:yMode val="edge"/>
          <c:x val="0.3362570681133033"/>
          <c:y val="1.6414847067355509E-3"/>
          <c:w val="0.66126177437863476"/>
          <c:h val="0.99554356641809827"/>
        </c:manualLayout>
      </c:layout>
      <c:overlay val="0"/>
      <c:txPr>
        <a:bodyPr/>
        <a:lstStyle/>
        <a:p>
          <a:pPr>
            <a:defRPr sz="1800"/>
          </a:pPr>
          <a:endParaRPr lang="pl-PL"/>
        </a:p>
      </c:txPr>
    </c:legend>
    <c:plotVisOnly val="1"/>
    <c:dispBlanksAs val="zero"/>
    <c:showDLblsOverMax val="1"/>
  </c:chart>
  <c:spPr>
    <a:noFill/>
    <a:ln>
      <a:noFill/>
    </a:ln>
  </c:spPr>
  <c:txPr>
    <a:bodyPr/>
    <a:lstStyle/>
    <a:p>
      <a:pPr>
        <a:defRPr sz="1400">
          <a:solidFill>
            <a:sysClr val="windowText" lastClr="000000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pl-PL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clustered"/>
        <c:varyColors val="1"/>
        <c:ser>
          <c:idx val="0"/>
          <c:order val="0"/>
          <c:tx>
            <c:strRef>
              <c:f>[wykresy.xlsx]Arkusz1!$C$17</c:f>
              <c:strCache>
                <c:ptCount val="1"/>
                <c:pt idx="0">
                  <c:v>Procent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009900"/>
              </a:solidFill>
              <a:ln>
                <a:solidFill>
                  <a:srgbClr val="008000"/>
                </a:solidFill>
              </a:ln>
            </c:spPr>
          </c:dPt>
          <c:dPt>
            <c:idx val="1"/>
            <c:invertIfNegative val="1"/>
            <c:bubble3D val="0"/>
            <c:spPr>
              <a:solidFill>
                <a:srgbClr val="FFFF00"/>
              </a:solidFill>
              <a:ln>
                <a:solidFill>
                  <a:srgbClr val="CCCC00"/>
                </a:solidFill>
              </a:ln>
            </c:spPr>
          </c:dPt>
          <c:dPt>
            <c:idx val="2"/>
            <c:invertIfNegative val="1"/>
            <c:bubble3D val="0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dPt>
          <c:dLbls>
            <c:dLbl>
              <c:idx val="0"/>
              <c:layout>
                <c:manualLayout>
                  <c:x val="2.0314429783353398E-2"/>
                  <c:y val="4.6296296296297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696518614595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965186145958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[wykresy.xlsx]Arkusz1!$A$18:$A$21</c:f>
              <c:strCache>
                <c:ptCount val="4"/>
                <c:pt idx="0">
                  <c:v>Poszukujemy wyłącznie osób w pełni przygotowanych do pracy</c:v>
                </c:pt>
                <c:pt idx="1">
                  <c:v>Dopuszczamy możliwość niewielkiego przeszkolenia nowych pracowników</c:v>
                </c:pt>
                <c:pt idx="2">
                  <c:v>Zakładamy pełne przeszkolenie nowych pracowników</c:v>
                </c:pt>
                <c:pt idx="3">
                  <c:v>Nie wiem/Trudno powiedzieć</c:v>
                </c:pt>
              </c:strCache>
            </c:strRef>
          </c:cat>
          <c:val>
            <c:numRef>
              <c:f>[wykresy.xlsx]Arkusz1!$C$18:$C$21</c:f>
              <c:numCache>
                <c:formatCode>0%</c:formatCode>
                <c:ptCount val="4"/>
                <c:pt idx="0">
                  <c:v>0.24124124124124174</c:v>
                </c:pt>
                <c:pt idx="1">
                  <c:v>0.5545545545545546</c:v>
                </c:pt>
                <c:pt idx="2">
                  <c:v>0.15915915915915921</c:v>
                </c:pt>
                <c:pt idx="3">
                  <c:v>4.5045045045045043E-2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2237184"/>
        <c:axId val="132245376"/>
        <c:axId val="0"/>
      </c:bar3DChart>
      <c:catAx>
        <c:axId val="1322371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32245376"/>
        <c:crosses val="autoZero"/>
        <c:auto val="1"/>
        <c:lblAlgn val="ctr"/>
        <c:lblOffset val="100"/>
        <c:noMultiLvlLbl val="1"/>
      </c:catAx>
      <c:valAx>
        <c:axId val="132245376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0%" sourceLinked="1"/>
        <c:majorTickMark val="none"/>
        <c:minorTickMark val="none"/>
        <c:tickLblPos val="none"/>
        <c:spPr>
          <a:ln>
            <a:noFill/>
          </a:ln>
        </c:spPr>
        <c:crossAx val="132237184"/>
        <c:crosses val="autoZero"/>
        <c:crossBetween val="between"/>
      </c:valAx>
      <c:spPr>
        <a:ln w="25400">
          <a:noFill/>
        </a:ln>
      </c:spPr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600">
          <a:latin typeface="Tahoma" pitchFamily="34" charset="0"/>
          <a:ea typeface="Tahoma" pitchFamily="34" charset="0"/>
          <a:cs typeface="Tahoma" pitchFamily="34" charset="0"/>
        </a:defRPr>
      </a:pPr>
      <a:endParaRPr lang="pl-PL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clustered"/>
        <c:varyColors val="1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rgbClr val="009900"/>
              </a:solidFill>
              <a:ln>
                <a:solidFill>
                  <a:srgbClr val="008000"/>
                </a:solidFill>
              </a:ln>
            </c:spPr>
          </c:dPt>
          <c:dPt>
            <c:idx val="1"/>
            <c:invertIfNegative val="1"/>
            <c:bubble3D val="0"/>
            <c:spPr>
              <a:solidFill>
                <a:srgbClr val="FFFF00"/>
              </a:solidFill>
              <a:ln>
                <a:solidFill>
                  <a:srgbClr val="CCCC00"/>
                </a:solidFill>
              </a:ln>
            </c:spPr>
          </c:dPt>
          <c:dPt>
            <c:idx val="2"/>
            <c:invertIfNegative val="1"/>
            <c:bubble3D val="0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dPt>
          <c:dPt>
            <c:idx val="3"/>
            <c:invertIfNegative val="1"/>
            <c:bubble3D val="0"/>
            <c:spPr>
              <a:ln>
                <a:solidFill>
                  <a:srgbClr val="6600CC"/>
                </a:solidFill>
              </a:ln>
            </c:spPr>
          </c:dPt>
          <c:dPt>
            <c:idx val="4"/>
            <c:invertIfNegative val="1"/>
            <c:bubble3D val="0"/>
            <c:spPr>
              <a:solidFill>
                <a:srgbClr val="0070C0"/>
              </a:solidFill>
              <a:ln>
                <a:solidFill>
                  <a:srgbClr val="0033CC"/>
                </a:solidFill>
              </a:ln>
            </c:spPr>
          </c:dPt>
          <c:dLbls>
            <c:dLbl>
              <c:idx val="0"/>
              <c:layout>
                <c:manualLayout>
                  <c:x val="2.0314429783353398E-2"/>
                  <c:y val="4.6296296296297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696518614595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965186145958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Arkusz1!$A$113:$A$117</c:f>
              <c:strCache>
                <c:ptCount val="5"/>
                <c:pt idx="0">
                  <c:v>Na tym samym stanowisku</c:v>
                </c:pt>
                <c:pt idx="1">
                  <c:v>W tej samej branży</c:v>
                </c:pt>
                <c:pt idx="2">
                  <c:v>Jakiegokolwiek doświadczenia zawodowego</c:v>
                </c:pt>
                <c:pt idx="3">
                  <c:v>Odbycia stażu lub praktyki</c:v>
                </c:pt>
                <c:pt idx="4">
                  <c:v>Innego doświadczenia zawodowego</c:v>
                </c:pt>
              </c:strCache>
            </c:strRef>
          </c:cat>
          <c:val>
            <c:numRef>
              <c:f>Arkusz1!$C$113:$C$117</c:f>
              <c:numCache>
                <c:formatCode>0.00%</c:formatCode>
                <c:ptCount val="5"/>
                <c:pt idx="0">
                  <c:v>0.45140000000000002</c:v>
                </c:pt>
                <c:pt idx="1">
                  <c:v>0.67590000000000172</c:v>
                </c:pt>
                <c:pt idx="2">
                  <c:v>0.26120000000000004</c:v>
                </c:pt>
                <c:pt idx="3">
                  <c:v>0.18240000000000034</c:v>
                </c:pt>
                <c:pt idx="4">
                  <c:v>5.1999999999999998E-3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6233216"/>
        <c:axId val="126266752"/>
        <c:axId val="0"/>
      </c:bar3DChart>
      <c:catAx>
        <c:axId val="12623321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26266752"/>
        <c:crosses val="autoZero"/>
        <c:auto val="1"/>
        <c:lblAlgn val="ctr"/>
        <c:lblOffset val="100"/>
        <c:noMultiLvlLbl val="1"/>
      </c:catAx>
      <c:valAx>
        <c:axId val="126266752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0.00%" sourceLinked="1"/>
        <c:majorTickMark val="none"/>
        <c:minorTickMark val="none"/>
        <c:tickLblPos val="none"/>
        <c:spPr>
          <a:ln>
            <a:noFill/>
          </a:ln>
        </c:spPr>
        <c:crossAx val="126233216"/>
        <c:crosses val="autoZero"/>
        <c:crossBetween val="between"/>
      </c:valAx>
      <c:spPr>
        <a:ln w="25400">
          <a:noFill/>
        </a:ln>
      </c:spPr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600">
          <a:latin typeface="Tahoma" pitchFamily="34" charset="0"/>
          <a:ea typeface="Tahoma" pitchFamily="34" charset="0"/>
          <a:cs typeface="Tahoma" pitchFamily="34" charset="0"/>
        </a:defRPr>
      </a:pPr>
      <a:endParaRPr lang="pl-PL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clustered"/>
        <c:varyColors val="1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rgbClr val="009900"/>
              </a:solidFill>
              <a:ln>
                <a:solidFill>
                  <a:srgbClr val="008000"/>
                </a:solidFill>
              </a:ln>
            </c:spPr>
          </c:dPt>
          <c:dPt>
            <c:idx val="1"/>
            <c:invertIfNegative val="1"/>
            <c:bubble3D val="0"/>
            <c:spPr>
              <a:solidFill>
                <a:srgbClr val="FFFF00"/>
              </a:solidFill>
              <a:ln>
                <a:solidFill>
                  <a:srgbClr val="CCCC00"/>
                </a:solidFill>
              </a:ln>
            </c:spPr>
          </c:dPt>
          <c:dPt>
            <c:idx val="2"/>
            <c:invertIfNegative val="1"/>
            <c:bubble3D val="0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dPt>
          <c:dPt>
            <c:idx val="3"/>
            <c:invertIfNegative val="1"/>
            <c:bubble3D val="0"/>
            <c:spPr>
              <a:ln>
                <a:solidFill>
                  <a:srgbClr val="6600CC"/>
                </a:solidFill>
              </a:ln>
            </c:spPr>
          </c:dPt>
          <c:dPt>
            <c:idx val="4"/>
            <c:invertIfNegative val="1"/>
            <c:bubble3D val="0"/>
            <c:spPr>
              <a:solidFill>
                <a:srgbClr val="0070C0"/>
              </a:solidFill>
              <a:ln>
                <a:solidFill>
                  <a:srgbClr val="0033CC"/>
                </a:solidFill>
              </a:ln>
            </c:spPr>
          </c:dPt>
          <c:dPt>
            <c:idx val="5"/>
            <c:invertIfNegative val="1"/>
            <c:bubble3D val="0"/>
            <c:spPr>
              <a:solidFill>
                <a:srgbClr val="F79646">
                  <a:lumMod val="75000"/>
                </a:srgbClr>
              </a:solidFill>
              <a:ln>
                <a:solidFill>
                  <a:srgbClr val="FF3300"/>
                </a:solidFill>
              </a:ln>
            </c:spPr>
          </c:dPt>
          <c:dPt>
            <c:idx val="6"/>
            <c:invertIfNegative val="1"/>
            <c:bubble3D val="0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2.0314429783353398E-2"/>
                  <c:y val="4.6296296296297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696518614595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965186145958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Arkusz1!$A$145:$A$152</c:f>
              <c:strCache>
                <c:ptCount val="8"/>
                <c:pt idx="0">
                  <c:v>Zaangażowanie</c:v>
                </c:pt>
                <c:pt idx="1">
                  <c:v>Uczciwość/lojalność</c:v>
                </c:pt>
                <c:pt idx="2">
                  <c:v>Umiejętność pracy w zespole</c:v>
                </c:pt>
                <c:pt idx="3">
                  <c:v>Otwartość na uczenie się i stały rozwój</c:v>
                </c:pt>
                <c:pt idx="4">
                  <c:v>Komunikatywność</c:v>
                </c:pt>
                <c:pt idx="5">
                  <c:v>Umiejętność organizacji pracy i zarządzania czasem</c:v>
                </c:pt>
                <c:pt idx="6">
                  <c:v>Inne</c:v>
                </c:pt>
                <c:pt idx="7">
                  <c:v>Nie wiem/Trudno powiedzieć</c:v>
                </c:pt>
              </c:strCache>
            </c:strRef>
          </c:cat>
          <c:val>
            <c:numRef>
              <c:f>Arkusz1!$C$145:$C$152</c:f>
              <c:numCache>
                <c:formatCode>0.00%</c:formatCode>
                <c:ptCount val="8"/>
                <c:pt idx="0">
                  <c:v>0.8660000000000011</c:v>
                </c:pt>
                <c:pt idx="1">
                  <c:v>0.80700000000000005</c:v>
                </c:pt>
                <c:pt idx="2">
                  <c:v>0.77900000000000136</c:v>
                </c:pt>
                <c:pt idx="3">
                  <c:v>0.73300000000000065</c:v>
                </c:pt>
                <c:pt idx="4">
                  <c:v>0.69099999999999995</c:v>
                </c:pt>
                <c:pt idx="5">
                  <c:v>0.66900000000000148</c:v>
                </c:pt>
                <c:pt idx="6">
                  <c:v>5.8000000000000003E-2</c:v>
                </c:pt>
                <c:pt idx="7">
                  <c:v>1.0999999999999998E-2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6304640"/>
        <c:axId val="126314368"/>
        <c:axId val="0"/>
      </c:bar3DChart>
      <c:catAx>
        <c:axId val="1263046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26314368"/>
        <c:crosses val="autoZero"/>
        <c:auto val="1"/>
        <c:lblAlgn val="ctr"/>
        <c:lblOffset val="100"/>
        <c:noMultiLvlLbl val="1"/>
      </c:catAx>
      <c:valAx>
        <c:axId val="126314368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0.00%" sourceLinked="1"/>
        <c:majorTickMark val="none"/>
        <c:minorTickMark val="none"/>
        <c:tickLblPos val="none"/>
        <c:spPr>
          <a:ln>
            <a:noFill/>
          </a:ln>
        </c:spPr>
        <c:crossAx val="126304640"/>
        <c:crosses val="autoZero"/>
        <c:crossBetween val="between"/>
      </c:valAx>
      <c:spPr>
        <a:ln w="25400">
          <a:noFill/>
        </a:ln>
      </c:spPr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600">
          <a:latin typeface="Tahoma" pitchFamily="34" charset="0"/>
          <a:ea typeface="Tahoma" pitchFamily="34" charset="0"/>
          <a:cs typeface="Tahoma" pitchFamily="34" charset="0"/>
        </a:defRPr>
      </a:pPr>
      <a:endParaRPr lang="pl-PL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4395414956415463"/>
          <c:y val="5.9918430300111132E-2"/>
          <c:w val="0.51412944857978748"/>
          <c:h val="0.88016313939977775"/>
        </c:manualLayout>
      </c:layout>
      <c:bar3DChart>
        <c:barDir val="bar"/>
        <c:grouping val="clustered"/>
        <c:varyColors val="1"/>
        <c:ser>
          <c:idx val="0"/>
          <c:order val="0"/>
          <c:tx>
            <c:strRef>
              <c:f>Arkusz1!$C$41</c:f>
              <c:strCache>
                <c:ptCount val="1"/>
                <c:pt idx="0">
                  <c:v>Procent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009900"/>
              </a:solidFill>
              <a:ln>
                <a:solidFill>
                  <a:srgbClr val="008000"/>
                </a:solidFill>
              </a:ln>
            </c:spPr>
          </c:dPt>
          <c:dPt>
            <c:idx val="1"/>
            <c:invertIfNegative val="1"/>
            <c:bubble3D val="0"/>
            <c:spPr>
              <a:solidFill>
                <a:srgbClr val="FFFF00"/>
              </a:solidFill>
              <a:ln>
                <a:solidFill>
                  <a:srgbClr val="CCCC00"/>
                </a:solidFill>
              </a:ln>
            </c:spPr>
          </c:dPt>
          <c:dPt>
            <c:idx val="2"/>
            <c:invertIfNegative val="1"/>
            <c:bubble3D val="0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dPt>
          <c:dPt>
            <c:idx val="3"/>
            <c:invertIfNegative val="1"/>
            <c:bubble3D val="0"/>
            <c:spPr>
              <a:ln>
                <a:solidFill>
                  <a:srgbClr val="6600CC"/>
                </a:solidFill>
              </a:ln>
            </c:spPr>
          </c:dPt>
          <c:dPt>
            <c:idx val="4"/>
            <c:invertIfNegative val="1"/>
            <c:bubble3D val="0"/>
            <c:spPr>
              <a:solidFill>
                <a:srgbClr val="0070C0"/>
              </a:solidFill>
              <a:ln>
                <a:solidFill>
                  <a:srgbClr val="0033CC"/>
                </a:solidFill>
              </a:ln>
            </c:spPr>
          </c:dPt>
          <c:dPt>
            <c:idx val="5"/>
            <c:invertIfNegative val="1"/>
            <c:bubble3D val="0"/>
            <c:spPr>
              <a:solidFill>
                <a:srgbClr val="F79646">
                  <a:lumMod val="75000"/>
                </a:srgbClr>
              </a:solidFill>
              <a:ln>
                <a:solidFill>
                  <a:srgbClr val="FF3300"/>
                </a:solidFill>
              </a:ln>
            </c:spPr>
          </c:dPt>
          <c:dPt>
            <c:idx val="6"/>
            <c:invertIfNegative val="1"/>
            <c:bubble3D val="0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2.0314429783353405E-2"/>
                  <c:y val="4.6296296296297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6965186145959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965186145958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9041872072142947E-3"/>
                  <c:y val="5.448416750911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Arkusz1!$A$42:$A$47</c:f>
              <c:strCache>
                <c:ptCount val="6"/>
                <c:pt idx="0">
                  <c:v>Wykształcenie (ukończona szkoła - kierunek, zawód, specjalizacja)</c:v>
                </c:pt>
                <c:pt idx="1">
                  <c:v>Certyfikaty obsługi maszyn</c:v>
                </c:pt>
                <c:pt idx="2">
                  <c:v>Inne certyfikaty/uprawnienia</c:v>
                </c:pt>
                <c:pt idx="3">
                  <c:v>Kursy zakresu specjalistycznych programów komputerowych</c:v>
                </c:pt>
                <c:pt idx="4">
                  <c:v>Certyfikaty/Kursy językowe</c:v>
                </c:pt>
                <c:pt idx="5">
                  <c:v>Trudno powiedzieć/Formalne kwalifikacje nie są kluczowe</c:v>
                </c:pt>
              </c:strCache>
            </c:strRef>
          </c:cat>
          <c:val>
            <c:numRef>
              <c:f>Arkusz1!$C$42:$C$47</c:f>
              <c:numCache>
                <c:formatCode>0.00%</c:formatCode>
                <c:ptCount val="6"/>
                <c:pt idx="0">
                  <c:v>0.27</c:v>
                </c:pt>
                <c:pt idx="1">
                  <c:v>0.18</c:v>
                </c:pt>
                <c:pt idx="2">
                  <c:v>0.13</c:v>
                </c:pt>
                <c:pt idx="3">
                  <c:v>0.02</c:v>
                </c:pt>
                <c:pt idx="4">
                  <c:v>0.01</c:v>
                </c:pt>
                <c:pt idx="5">
                  <c:v>0.39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6336384"/>
        <c:axId val="126465152"/>
        <c:axId val="0"/>
      </c:bar3DChart>
      <c:catAx>
        <c:axId val="1263363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26465152"/>
        <c:crosses val="autoZero"/>
        <c:auto val="1"/>
        <c:lblAlgn val="ctr"/>
        <c:lblOffset val="100"/>
        <c:noMultiLvlLbl val="1"/>
      </c:catAx>
      <c:valAx>
        <c:axId val="126465152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0.00%" sourceLinked="1"/>
        <c:majorTickMark val="none"/>
        <c:minorTickMark val="none"/>
        <c:tickLblPos val="none"/>
        <c:spPr>
          <a:ln>
            <a:noFill/>
          </a:ln>
        </c:spPr>
        <c:crossAx val="126336384"/>
        <c:crosses val="autoZero"/>
        <c:crossBetween val="between"/>
      </c:valAx>
      <c:spPr>
        <a:ln w="25400">
          <a:noFill/>
        </a:ln>
      </c:spPr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400">
          <a:latin typeface="Tahoma" pitchFamily="34" charset="0"/>
          <a:ea typeface="Tahoma" pitchFamily="34" charset="0"/>
          <a:cs typeface="Tahoma" pitchFamily="34" charset="0"/>
        </a:defRPr>
      </a:pPr>
      <a:endParaRPr lang="pl-P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74398-F998-4DB2-9373-09F691FC747F}" type="datetimeFigureOut">
              <a:rPr lang="pl-PL" smtClean="0"/>
              <a:pPr/>
              <a:t>2016-06-27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6595F-9135-4907-9E30-566B8843457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5575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Kliknij, aby edytować style wzorca tekstu</a:t>
            </a:r>
          </a:p>
          <a:p>
            <a:pPr lvl="1"/>
            <a:r>
              <a:rPr lang="en-GB" noProof="0" smtClean="0"/>
              <a:t>Drugi poziom</a:t>
            </a:r>
          </a:p>
          <a:p>
            <a:pPr lvl="2"/>
            <a:r>
              <a:rPr lang="en-GB" noProof="0" smtClean="0"/>
              <a:t>Trzeci poziom</a:t>
            </a:r>
          </a:p>
          <a:p>
            <a:pPr lvl="3"/>
            <a:r>
              <a:rPr lang="en-GB" noProof="0" smtClean="0"/>
              <a:t>Czwarty poziom</a:t>
            </a:r>
          </a:p>
          <a:p>
            <a:pPr lvl="4"/>
            <a:r>
              <a:rPr lang="en-GB" noProof="0" smtClean="0"/>
              <a:t>Piąty poziom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FF3CEC4-5ABC-4530-AD91-930A5BD4BF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353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3CEC4-5ABC-4530-AD91-930A5BD4BFF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436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3CEC4-5ABC-4530-AD91-930A5BD4BFF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436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3CEC4-5ABC-4530-AD91-930A5BD4BFF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436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3CEC4-5ABC-4530-AD91-930A5BD4BFF4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43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7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21DE72-26E6-448A-AE36-E91691E2E8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0E02-B4C4-413E-A25D-E7EBE78416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D4D36-7E91-468E-9335-C04FADE489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48E85-3B32-4ECB-BBDF-149FD30BA8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7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931AB3-264E-4D37-8AF9-7FCABEA99A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8FE11A-513B-43A0-9095-F97E53355D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Symbol zastępczy stopki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ymbol zastępczy numeru slajd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1DA3550-D1E1-415E-82BE-EAB46FFEF1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87832-5B0C-4FC0-B497-E9C0160726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C11579D-AF63-4BED-B038-AA26C49B68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78CDB-E03E-4A8C-9A07-9A20A2EBCD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rostokąt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3F00C218-619E-4C68-928A-CAB7B2A7F6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7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rostokąt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CDB65B-DDA2-4A4D-81EA-1A500F4485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5" r:id="rId4"/>
    <p:sldLayoutId id="2147483676" r:id="rId5"/>
    <p:sldLayoutId id="2147483671" r:id="rId6"/>
    <p:sldLayoutId id="2147483677" r:id="rId7"/>
    <p:sldLayoutId id="2147483670" r:id="rId8"/>
    <p:sldLayoutId id="2147483678" r:id="rId9"/>
    <p:sldLayoutId id="2147483669" r:id="rId10"/>
    <p:sldLayoutId id="21474836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5262" y="1556693"/>
            <a:ext cx="7772400" cy="3024435"/>
          </a:xfrm>
        </p:spPr>
        <p:txBody>
          <a:bodyPr anchor="ctr"/>
          <a:lstStyle/>
          <a:p>
            <a:pPr algn="ctr"/>
            <a:r>
              <a:rPr lang="pl-PL" sz="2400" b="1" i="1" cap="none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Badanie </a:t>
            </a:r>
            <a:r>
              <a:rPr lang="pl-PL" sz="2400" b="1" i="1" cap="none" dirty="0">
                <a:latin typeface="Calibri" pitchFamily="34" charset="0"/>
                <a:ea typeface="Tahoma" pitchFamily="34" charset="0"/>
                <a:cs typeface="Tahoma" pitchFamily="34" charset="0"/>
              </a:rPr>
              <a:t>zapotrzebowania na zawody i kwalifikacje </a:t>
            </a:r>
            <a:r>
              <a:rPr lang="pl-PL" sz="2400" b="1" i="1" cap="none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pl-PL" sz="2400" b="1" i="1" cap="none" dirty="0" smtClean="0">
                <a:latin typeface="Calibri" pitchFamily="34" charset="0"/>
                <a:ea typeface="Tahoma" pitchFamily="34" charset="0"/>
                <a:cs typeface="Tahoma" pitchFamily="34" charset="0"/>
              </a:rPr>
            </a:br>
            <a:r>
              <a:rPr lang="pl-PL" sz="2400" b="1" i="1" cap="none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w </a:t>
            </a:r>
            <a:r>
              <a:rPr lang="pl-PL" sz="2400" b="1" i="1" cap="none" dirty="0">
                <a:latin typeface="Calibri" pitchFamily="34" charset="0"/>
                <a:ea typeface="Tahoma" pitchFamily="34" charset="0"/>
                <a:cs typeface="Tahoma" pitchFamily="34" charset="0"/>
              </a:rPr>
              <a:t>województwie świętokrzyskim</a:t>
            </a:r>
            <a:br>
              <a:rPr lang="pl-PL" sz="2400" b="1" i="1" cap="none" dirty="0">
                <a:latin typeface="Calibri" pitchFamily="34" charset="0"/>
                <a:ea typeface="Tahoma" pitchFamily="34" charset="0"/>
                <a:cs typeface="Tahoma" pitchFamily="34" charset="0"/>
              </a:rPr>
            </a:br>
            <a:r>
              <a:rPr lang="pl-PL" sz="2400" b="1" i="1" cap="none" dirty="0">
                <a:latin typeface="Calibri" pitchFamily="34" charset="0"/>
                <a:ea typeface="Tahoma" pitchFamily="34" charset="0"/>
                <a:cs typeface="Tahoma" pitchFamily="34" charset="0"/>
              </a:rPr>
              <a:t>wraz z analizą kluczowych i deficytowych kwalifikacji </a:t>
            </a:r>
            <a:r>
              <a:rPr lang="pl-PL" sz="2400" b="1" i="1" cap="none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pl-PL" sz="2400" b="1" i="1" cap="none" dirty="0" smtClean="0">
                <a:latin typeface="Calibri" pitchFamily="34" charset="0"/>
                <a:ea typeface="Tahoma" pitchFamily="34" charset="0"/>
                <a:cs typeface="Tahoma" pitchFamily="34" charset="0"/>
              </a:rPr>
            </a:br>
            <a:r>
              <a:rPr lang="pl-PL" sz="2400" b="1" i="1" cap="none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w </a:t>
            </a:r>
            <a:r>
              <a:rPr lang="pl-PL" sz="2400" b="1" i="1" cap="none" dirty="0">
                <a:latin typeface="Calibri" pitchFamily="34" charset="0"/>
                <a:ea typeface="Tahoma" pitchFamily="34" charset="0"/>
                <a:cs typeface="Tahoma" pitchFamily="34" charset="0"/>
              </a:rPr>
              <a:t>branżach stanowiących inteligentne specjalizacje </a:t>
            </a:r>
            <a:r>
              <a:rPr lang="pl-PL" sz="2400" b="1" i="1" cap="none" dirty="0" smtClean="0">
                <a:latin typeface="Calibri" pitchFamily="34" charset="0"/>
                <a:ea typeface="Tahoma" pitchFamily="34" charset="0"/>
                <a:cs typeface="Tahoma" pitchFamily="34" charset="0"/>
              </a:rPr>
              <a:t>regionu</a:t>
            </a:r>
            <a:r>
              <a:rPr lang="pl-PL" sz="2000" b="1" cap="none" dirty="0" smtClean="0"/>
              <a:t/>
            </a:r>
            <a:br>
              <a:rPr lang="pl-PL" sz="2000" b="1" cap="none" dirty="0" smtClean="0"/>
            </a:br>
            <a:endParaRPr lang="en-GB" sz="2000" b="1" i="1" cap="none" dirty="0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  <a:solidFill>
            <a:srgbClr val="7E2C2E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l-PL" sz="2000" dirty="0">
                <a:latin typeface="Calibri" pitchFamily="34" charset="0"/>
                <a:ea typeface="Tahoma" pitchFamily="34" charset="0"/>
                <a:cs typeface="Tahoma" pitchFamily="34" charset="0"/>
              </a:rPr>
              <a:t>Konferencja 28-06-2016</a:t>
            </a:r>
          </a:p>
          <a:p>
            <a:pPr algn="ctr" eaLnBrk="1" hangingPunct="1">
              <a:lnSpc>
                <a:spcPct val="80000"/>
              </a:lnSpc>
            </a:pPr>
            <a:r>
              <a:rPr lang="pl-PL" sz="1800" i="1" dirty="0">
                <a:latin typeface="Calibri" pitchFamily="34" charset="0"/>
                <a:ea typeface="Tahoma" pitchFamily="34" charset="0"/>
                <a:cs typeface="Tahoma" pitchFamily="34" charset="0"/>
              </a:rPr>
              <a:t>Kompetentna kadra – potencjałem rozwoju świętokrzyskich firm</a:t>
            </a:r>
          </a:p>
        </p:txBody>
      </p:sp>
      <p:pic>
        <p:nvPicPr>
          <p:cNvPr id="14340" name="Picture 6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5692" y="4687406"/>
            <a:ext cx="1357312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r.stawiarz\Desktop\kf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62" y="548680"/>
            <a:ext cx="22860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r.stawiarz\Desktop\WUP_KIELCE_LOGO_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678" y="548680"/>
            <a:ext cx="1742326" cy="126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  Wyniki badania</a:t>
            </a:r>
            <a:br>
              <a:rPr lang="pl-PL" sz="3200" dirty="0" smtClean="0"/>
            </a:br>
            <a:r>
              <a:rPr lang="pl-PL" sz="2000" dirty="0" smtClean="0"/>
              <a:t>Rekrutacja pracowników</a:t>
            </a:r>
            <a:endParaRPr lang="en-GB" sz="2000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10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28800"/>
            <a:ext cx="8534722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dirty="0"/>
              <a:t>Najczęściej stosowanym sposobem przekazywania informacji o prowadzonym naborze kandydatów było udostępnienie ofert pracy w urzędzie pracy (55% badanych firm, które prowadziły nabór, korzystało z usług UP) oraz zamieszczanie ogłoszeń na portalach internetowych (45% naborów prowadzonych w grupie badanej</a:t>
            </a:r>
            <a:r>
              <a:rPr lang="pl-PL" sz="2200" dirty="0" smtClean="0"/>
              <a:t>). </a:t>
            </a:r>
            <a:r>
              <a:rPr lang="pl-PL" sz="2200" dirty="0"/>
              <a:t>Warto zwrócić uwagę, że niemal 1/3 pracodawców objętych badaniem, poszukiwało pracowników korzystając z polecenia znajomych lub rodziny.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481895"/>
              </p:ext>
            </p:extLst>
          </p:nvPr>
        </p:nvGraphicFramePr>
        <p:xfrm>
          <a:off x="467544" y="4581128"/>
          <a:ext cx="8390705" cy="1943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7620"/>
                <a:gridCol w="1795939"/>
                <a:gridCol w="179714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Sposoby rekrutacji</a:t>
                      </a:r>
                      <a:endParaRPr lang="pl-PL" sz="3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Liczebność</a:t>
                      </a:r>
                      <a:endParaRPr lang="pl-PL" sz="3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Procent</a:t>
                      </a:r>
                      <a:endParaRPr lang="pl-PL" sz="3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Korzystanie z usług urzędów pracy</a:t>
                      </a:r>
                      <a:endParaRPr lang="pl-PL" sz="3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553</a:t>
                      </a:r>
                      <a:endParaRPr lang="pl-PL" sz="3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55%</a:t>
                      </a:r>
                      <a:endParaRPr lang="pl-PL" sz="3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/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Ogłoszenia na portalach internetowych</a:t>
                      </a:r>
                      <a:endParaRPr lang="pl-PL" sz="3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446</a:t>
                      </a:r>
                      <a:endParaRPr lang="pl-PL" sz="3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45%</a:t>
                      </a:r>
                      <a:endParaRPr lang="pl-PL" sz="3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Polecenie przez znajomych/rodzinę</a:t>
                      </a:r>
                      <a:endParaRPr lang="pl-PL" sz="3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326</a:t>
                      </a:r>
                      <a:endParaRPr lang="pl-PL" sz="3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33%</a:t>
                      </a:r>
                      <a:endParaRPr lang="pl-PL" sz="3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/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Ogłoszenia prasowe, radiowe</a:t>
                      </a:r>
                      <a:endParaRPr lang="pl-PL" sz="3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317</a:t>
                      </a:r>
                      <a:endParaRPr lang="pl-PL" sz="3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32%</a:t>
                      </a:r>
                      <a:endParaRPr lang="pl-PL" sz="3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  Wyniki badania</a:t>
            </a:r>
            <a:br>
              <a:rPr lang="pl-PL" sz="3200" dirty="0" smtClean="0"/>
            </a:br>
            <a:r>
              <a:rPr lang="pl-PL" sz="2000" dirty="0" smtClean="0"/>
              <a:t>Rekrutacja pracowników</a:t>
            </a:r>
            <a:endParaRPr lang="en-GB" sz="2000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11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28800"/>
            <a:ext cx="8534722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dirty="0" smtClean="0"/>
              <a:t>Spośród </a:t>
            </a:r>
            <a:r>
              <a:rPr lang="pl-PL" sz="2000" dirty="0"/>
              <a:t>dwóch najczęściej stosowanych sposobów poszukiwania pracownika (wskazywanych w badaniu CATI), uczestnicy </a:t>
            </a:r>
            <a:r>
              <a:rPr lang="pl-PL" sz="2000" dirty="0" smtClean="0"/>
              <a:t>Panelu Ekspertów </a:t>
            </a:r>
            <a:r>
              <a:rPr lang="pl-PL" sz="2000" dirty="0"/>
              <a:t>jako </a:t>
            </a:r>
            <a:r>
              <a:rPr lang="pl-PL" sz="2000" b="1" dirty="0"/>
              <a:t>zdecydowanie skuteczniejsze uznali umieszczanie ogłoszeń na portalach internetowych</a:t>
            </a:r>
            <a:r>
              <a:rPr lang="pl-PL" sz="2000" dirty="0"/>
              <a:t>. Zdaniem zarówno pracodawców, jak i przedstawicieli instytucji otoczenia biznesu uczestniczących w Panelu, </a:t>
            </a:r>
            <a:r>
              <a:rPr lang="pl-PL" sz="2000" b="1" dirty="0"/>
              <a:t>skuteczność współpracy z urzędami pracy na etapie poszukiwania pracowników jest niska</a:t>
            </a:r>
            <a:r>
              <a:rPr lang="pl-PL" sz="2000" dirty="0"/>
              <a:t>. </a:t>
            </a:r>
            <a:r>
              <a:rPr lang="pl-PL" sz="2000" dirty="0" smtClean="0"/>
              <a:t>Nie chodzi tu o sposób funkcjonowania urzędów pracy, ale o potencjał zawodowy osób bezrobotnych figurujących w rejestrach. Kandydaci zgłaszający się za pośrednictwem urzędów pracy, w opinii ekspertów posiadają zazwyczaj niskie kwalifikacje. Osoby z wysokimi kwalifikacjami są poszukiwane na rynku pracy i nie mają potrzeby rejestracji w urzędzie pracy. Innym zgłaszanym problemem, jaki wiąże się z pozyskiwaniem pracowników za pośrednictwem UP, jest brak chęci do podjęcia aktywności zawodowej kandydatów skierowanych przez urząd oraz ich niskie zaangażowanie w pracę po zatrudnieniu.</a:t>
            </a:r>
          </a:p>
          <a:p>
            <a:pPr algn="just"/>
            <a:endParaRPr lang="pl-PL" sz="2000" dirty="0"/>
          </a:p>
        </p:txBody>
      </p:sp>
      <p:pic>
        <p:nvPicPr>
          <p:cNvPr id="6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587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  Wyniki badania</a:t>
            </a:r>
            <a:br>
              <a:rPr lang="pl-PL" sz="3200" dirty="0" smtClean="0"/>
            </a:br>
            <a:r>
              <a:rPr lang="pl-PL" sz="2000" dirty="0"/>
              <a:t>Problemy rekrutacyjne </a:t>
            </a:r>
            <a:r>
              <a:rPr lang="pl-PL" sz="2000" dirty="0" smtClean="0"/>
              <a:t>przedsiębiorstw</a:t>
            </a:r>
            <a:endParaRPr lang="en-GB" sz="2000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12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28800"/>
            <a:ext cx="8820472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b="1" dirty="0" smtClean="0"/>
              <a:t>37</a:t>
            </a:r>
            <a:r>
              <a:rPr lang="pl-PL" sz="2200" b="1" dirty="0"/>
              <a:t>% pracodawców w województwie świętokrzyskim miało problemy z rekrutacją nowych </a:t>
            </a:r>
            <a:r>
              <a:rPr lang="pl-PL" sz="2200" b="1" dirty="0" smtClean="0"/>
              <a:t>pracowników.</a:t>
            </a:r>
            <a:r>
              <a:rPr lang="pl-PL" sz="2200" dirty="0" smtClean="0"/>
              <a:t> Świadczy </a:t>
            </a:r>
            <a:r>
              <a:rPr lang="pl-PL" sz="2200" dirty="0"/>
              <a:t>to o dużych niedopasowaniach na rynku pracy oraz niewykorzystanym potencjale zatrudnienia w regionie. </a:t>
            </a:r>
          </a:p>
          <a:p>
            <a:pPr marL="0" indent="0" algn="just" eaLnBrk="1" hangingPunct="1">
              <a:buNone/>
            </a:pPr>
            <a:endParaRPr lang="pl-PL" sz="2400" dirty="0" smtClean="0"/>
          </a:p>
          <a:p>
            <a:pPr marL="0" indent="0" algn="just" eaLnBrk="1" hangingPunct="1">
              <a:buNone/>
            </a:pPr>
            <a:endParaRPr lang="pl-PL" sz="2400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106513"/>
              </p:ext>
            </p:extLst>
          </p:nvPr>
        </p:nvGraphicFramePr>
        <p:xfrm>
          <a:off x="683568" y="3068960"/>
          <a:ext cx="806489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  Wyniki badania</a:t>
            </a:r>
            <a:br>
              <a:rPr lang="pl-PL" sz="3200" dirty="0" smtClean="0"/>
            </a:br>
            <a:r>
              <a:rPr lang="pl-PL" sz="2000" dirty="0"/>
              <a:t>Problemy rekrutacyjne przedsiębiorstw</a:t>
            </a:r>
            <a:endParaRPr lang="en-GB" sz="2000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13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28800"/>
            <a:ext cx="8712968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dirty="0"/>
              <a:t>Z zebranych danych wynika, że </a:t>
            </a:r>
            <a:r>
              <a:rPr lang="pl-PL" sz="2200" b="1" dirty="0"/>
              <a:t>najczęstszą przyczyną problemów podczas rekrutacji pracowników było niespełnienie oczekiwań pracodawców</a:t>
            </a:r>
            <a:r>
              <a:rPr lang="pl-PL" sz="2200" dirty="0"/>
              <a:t> (77% odpowiedzi</a:t>
            </a:r>
            <a:r>
              <a:rPr lang="pl-PL" sz="2200" dirty="0" smtClean="0"/>
              <a:t>). </a:t>
            </a:r>
            <a:r>
              <a:rPr lang="pl-PL" sz="2200" dirty="0"/>
              <a:t>Kandydaci, którzy odpowiedzieli na ofertę pracy nie spełniali określonych w ogłoszeniu wymogów</a:t>
            </a:r>
            <a:r>
              <a:rPr lang="pl-PL" sz="2400" dirty="0"/>
              <a:t>. </a:t>
            </a:r>
            <a:endParaRPr lang="pl-PL" sz="2400" dirty="0" smtClean="0"/>
          </a:p>
          <a:p>
            <a:pPr marL="0" indent="0" algn="just" eaLnBrk="1" hangingPunct="1">
              <a:buNone/>
            </a:pPr>
            <a:endParaRPr lang="pl-PL" sz="24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884700"/>
              </p:ext>
            </p:extLst>
          </p:nvPr>
        </p:nvGraphicFramePr>
        <p:xfrm>
          <a:off x="467544" y="3429000"/>
          <a:ext cx="8390706" cy="302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63914"/>
                <a:gridCol w="1026792"/>
              </a:tblGrid>
              <a:tr h="441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Odpowiedzi</a:t>
                      </a:r>
                      <a:endParaRPr lang="pl-PL" sz="3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%</a:t>
                      </a:r>
                      <a:endParaRPr lang="pl-PL" sz="3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1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Zgłosili się kandydaci, ale nie spełniali oczekiwań</a:t>
                      </a:r>
                      <a:endParaRPr lang="pl-PL" sz="3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77%</a:t>
                      </a:r>
                      <a:endParaRPr lang="pl-PL" sz="3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  <a:tr h="441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Nie zgłosił się żaden kandydat</a:t>
                      </a:r>
                      <a:endParaRPr lang="pl-PL" sz="3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34%</a:t>
                      </a:r>
                      <a:endParaRPr lang="pl-PL" sz="3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16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Zgłosili się odpowiedni kandydaci, ale nie odpowiadały im zaproponowane warunki pracy</a:t>
                      </a:r>
                      <a:endParaRPr lang="pl-PL" sz="3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8%</a:t>
                      </a:r>
                      <a:endParaRPr lang="pl-PL" sz="3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  <a:tr h="441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Inne</a:t>
                      </a:r>
                      <a:endParaRPr lang="pl-PL" sz="3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1%</a:t>
                      </a:r>
                      <a:endParaRPr lang="pl-PL" sz="3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1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Nie wiem/Trudno powiedzieć</a:t>
                      </a:r>
                      <a:endParaRPr lang="pl-PL" sz="3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1%</a:t>
                      </a:r>
                      <a:endParaRPr lang="pl-PL" sz="3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  <p:pic>
        <p:nvPicPr>
          <p:cNvPr id="7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411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  Wyniki badania</a:t>
            </a:r>
            <a:br>
              <a:rPr lang="pl-PL" sz="3200" dirty="0" smtClean="0"/>
            </a:br>
            <a:r>
              <a:rPr lang="pl-PL" sz="2000" dirty="0"/>
              <a:t>Problemy rekrutacyjne przedsiębiorstw</a:t>
            </a:r>
            <a:endParaRPr lang="en-GB" sz="2000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14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28800"/>
            <a:ext cx="8784976" cy="449580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pl-PL" sz="2200" dirty="0" smtClean="0"/>
              <a:t>W </a:t>
            </a:r>
            <a:r>
              <a:rPr lang="pl-PL" sz="2200" dirty="0"/>
              <a:t>grupie badanej, która deklarowała problemy podczas rekrutacji związane z tym, że kandydaci nie spełnili ich oczekiwań - </a:t>
            </a:r>
            <a:r>
              <a:rPr lang="pl-PL" sz="2200" b="1" dirty="0"/>
              <a:t>najczęściej wskazywano na</a:t>
            </a:r>
            <a:r>
              <a:rPr lang="pl-PL" sz="2200" dirty="0"/>
              <a:t> </a:t>
            </a:r>
            <a:r>
              <a:rPr lang="pl-PL" sz="2200" b="1" dirty="0"/>
              <a:t>brak lub nieadekwatność kompetencji i umiejętności potencjalnych pracowników</a:t>
            </a:r>
            <a:r>
              <a:rPr lang="pl-PL" sz="2200" dirty="0"/>
              <a:t> (57% odpowiedzi</a:t>
            </a:r>
            <a:r>
              <a:rPr lang="pl-PL" sz="2200" dirty="0" smtClean="0"/>
              <a:t>).</a:t>
            </a:r>
            <a:endParaRPr lang="pl-PL" sz="2200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864652"/>
              </p:ext>
            </p:extLst>
          </p:nvPr>
        </p:nvGraphicFramePr>
        <p:xfrm>
          <a:off x="539552" y="3501008"/>
          <a:ext cx="831869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97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  Wyniki badania</a:t>
            </a:r>
            <a:br>
              <a:rPr lang="pl-PL" sz="3200" dirty="0" smtClean="0"/>
            </a:br>
            <a:r>
              <a:rPr lang="pl-PL" sz="2000" dirty="0"/>
              <a:t>Problemy rekrutacyjne przedsiębiorstw</a:t>
            </a:r>
            <a:endParaRPr lang="en-GB" sz="2000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15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484784"/>
            <a:ext cx="8606730" cy="4495800"/>
          </a:xfrm>
        </p:spPr>
        <p:txBody>
          <a:bodyPr/>
          <a:lstStyle/>
          <a:p>
            <a:pPr algn="just" eaLnBrk="1" hangingPunct="1"/>
            <a:r>
              <a:rPr lang="pl-PL" sz="2200" b="1" dirty="0" smtClean="0"/>
              <a:t>13</a:t>
            </a:r>
            <a:r>
              <a:rPr lang="pl-PL" sz="2200" b="1" dirty="0"/>
              <a:t>% pracodawców, którzy mieli problemy na etapie rekrutacji, poszukiwało pracowników do prac </a:t>
            </a:r>
            <a:r>
              <a:rPr lang="pl-PL" sz="2200" b="1" dirty="0" smtClean="0"/>
              <a:t>prostych</a:t>
            </a:r>
            <a:r>
              <a:rPr lang="pl-PL" sz="2200" dirty="0" smtClean="0"/>
              <a:t>. </a:t>
            </a:r>
          </a:p>
          <a:p>
            <a:pPr algn="just" eaLnBrk="1" hangingPunct="1"/>
            <a:r>
              <a:rPr lang="pl-PL" sz="2200" dirty="0" smtClean="0"/>
              <a:t>W strukturze </a:t>
            </a:r>
            <a:r>
              <a:rPr lang="pl-PL" sz="2200" dirty="0"/>
              <a:t>bezrobocia województwa świętokrzyskiego wysoki udział (ok. 30%) mają osoby bez kwalifikacji lub z niskimi kwalifikacjami, a więc osoby mogące skorzystać z oferty dla pracowników przy pracach prostych. </a:t>
            </a:r>
            <a:endParaRPr lang="pl-PL" sz="2200" dirty="0" smtClean="0"/>
          </a:p>
          <a:p>
            <a:pPr algn="just" eaLnBrk="1" hangingPunct="1"/>
            <a:r>
              <a:rPr lang="pl-PL" sz="2200" dirty="0" smtClean="0"/>
              <a:t>Przyczyna </a:t>
            </a:r>
            <a:r>
              <a:rPr lang="pl-PL" sz="2200" dirty="0"/>
              <a:t>problemów nie leży wyłącznie po stronie podażowej, lecz również po popytowej </a:t>
            </a:r>
            <a:r>
              <a:rPr lang="pl-PL" sz="2200" dirty="0" smtClean="0"/>
              <a:t>rynku:</a:t>
            </a:r>
          </a:p>
          <a:p>
            <a:pPr lvl="1" algn="just" eaLnBrk="1" hangingPunct="1"/>
            <a:r>
              <a:rPr lang="pl-PL" sz="2200" dirty="0" smtClean="0"/>
              <a:t>nieodpowiedni </a:t>
            </a:r>
            <a:r>
              <a:rPr lang="pl-PL" sz="2200" dirty="0"/>
              <a:t>sposób prowadzenia rekrutacji </a:t>
            </a:r>
            <a:endParaRPr lang="pl-PL" sz="2200" dirty="0" smtClean="0"/>
          </a:p>
          <a:p>
            <a:pPr lvl="1" algn="just" eaLnBrk="1" hangingPunct="1"/>
            <a:r>
              <a:rPr lang="pl-PL" sz="2200" dirty="0" smtClean="0"/>
              <a:t>oferowane </a:t>
            </a:r>
            <a:r>
              <a:rPr lang="pl-PL" sz="2200" dirty="0"/>
              <a:t>kandydatom nieatrakcyjne warunki zatrudnienia. </a:t>
            </a:r>
          </a:p>
          <a:p>
            <a:pPr marL="0" indent="0" algn="just" eaLnBrk="1" hangingPunct="1">
              <a:buNone/>
            </a:pPr>
            <a:endParaRPr lang="pl-PL" sz="22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497764"/>
              </p:ext>
            </p:extLst>
          </p:nvPr>
        </p:nvGraphicFramePr>
        <p:xfrm>
          <a:off x="611560" y="5229199"/>
          <a:ext cx="8136904" cy="1527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2625"/>
                <a:gridCol w="1014279"/>
              </a:tblGrid>
              <a:tr h="305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Stanowisko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l-PL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05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Pracownicy do prac fizycznych prostych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5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Kierowca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5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1"/>
                          </a:solidFill>
                          <a:effectLst/>
                        </a:rPr>
                        <a:t>Elektryk, energetyk</a:t>
                      </a:r>
                      <a:endParaRPr lang="pl-PL" sz="2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5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Handlowiec, marketingowiec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895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Wyniki badania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/>
              <a:t>Waga kwalifikacji, kompetencji oraz doświadczenie zawodowego </a:t>
            </a:r>
            <a:br>
              <a:rPr lang="pl-PL" sz="2000" dirty="0"/>
            </a:br>
            <a:r>
              <a:rPr lang="pl-PL" sz="2000" dirty="0"/>
              <a:t>w procesach rekrutacji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16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00200"/>
            <a:ext cx="8640960" cy="449580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pl-PL" sz="2200" b="1" dirty="0" smtClean="0"/>
              <a:t>Ponad </a:t>
            </a:r>
            <a:r>
              <a:rPr lang="pl-PL" sz="2200" b="1" dirty="0"/>
              <a:t>połowa badanych (55% odpowiedzi) dopuszcza możliwość objęcia nowych pracowników pakietem podstawowych szkoleń</a:t>
            </a:r>
            <a:r>
              <a:rPr lang="pl-PL" sz="2200" dirty="0"/>
              <a:t>. Dla ¼ ankietowanych ważne jest znalezienie pracownika, który od początku nowej pracy będzie gotowy do wykonywania obowiązków zawodowych. Wśród badanej grupy, mniej niż 1/5 respondentów zadeklarowała, że nowy pracownik zostanie objęty pełnym pakietem wymaganych szkoleń.</a:t>
            </a:r>
            <a:endParaRPr lang="pl-PL" sz="2200" dirty="0" smtClean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251427"/>
              </p:ext>
            </p:extLst>
          </p:nvPr>
        </p:nvGraphicFramePr>
        <p:xfrm>
          <a:off x="395536" y="4005065"/>
          <a:ext cx="8568952" cy="2852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645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Wyniki badania</a:t>
            </a:r>
            <a:br>
              <a:rPr lang="pl-PL" sz="3200" dirty="0" smtClean="0"/>
            </a:br>
            <a:r>
              <a:rPr lang="pl-PL" sz="2000" dirty="0"/>
              <a:t>Waga kwalifikacji, kompetencji oraz doświadczenie zawodowego </a:t>
            </a:r>
            <a:br>
              <a:rPr lang="pl-PL" sz="2000" dirty="0"/>
            </a:br>
            <a:r>
              <a:rPr lang="pl-PL" sz="2000" dirty="0"/>
              <a:t>w procesach rekrutacji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17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00200"/>
            <a:ext cx="8606730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dirty="0" smtClean="0"/>
              <a:t>Spośród </a:t>
            </a:r>
            <a:r>
              <a:rPr lang="pl-PL" sz="2200" dirty="0"/>
              <a:t>całej badanej próby </a:t>
            </a:r>
            <a:r>
              <a:rPr lang="pl-PL" sz="2200" b="1" dirty="0"/>
              <a:t>202 respondentów (20%) udzieliło odpowiedzi, że na etapie rekrutacji nie wymagają żadnego doświadczenia zawodowego</a:t>
            </a:r>
            <a:r>
              <a:rPr lang="pl-PL" sz="2200" dirty="0"/>
              <a:t>, a 37 (4%) nie było w stanie udzielić odpowiedzi na zadane pytanie. Wskazuje to na stosunkowo wysoką wagę posiadanego doświadczenia zawodowego kandydatów do pracy, ponieważ aż 76% respondentów deklarowało, że na etapie rekrutacji wymaga doświadczenia zawodowego u potencjalnych pracowników. </a:t>
            </a:r>
            <a:r>
              <a:rPr lang="pl-PL" sz="2200" b="1" dirty="0" smtClean="0"/>
              <a:t>Najbardziej </a:t>
            </a:r>
            <a:r>
              <a:rPr lang="pl-PL" sz="2200" b="1" dirty="0"/>
              <a:t>pożądane jest posiadanie doświadczenia w tej samej branży</a:t>
            </a:r>
            <a:r>
              <a:rPr lang="pl-PL" sz="2200" dirty="0"/>
              <a:t> (68% odpowiedzi). </a:t>
            </a: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616408"/>
              </p:ext>
            </p:extLst>
          </p:nvPr>
        </p:nvGraphicFramePr>
        <p:xfrm>
          <a:off x="251520" y="4581128"/>
          <a:ext cx="8606730" cy="2266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181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Wyniki badania</a:t>
            </a:r>
            <a:br>
              <a:rPr lang="pl-PL" sz="3200" dirty="0" smtClean="0"/>
            </a:br>
            <a:r>
              <a:rPr lang="pl-PL" sz="2000" dirty="0"/>
              <a:t>Waga kwalifikacji, kompetencji oraz doświadczenie zawodowego </a:t>
            </a:r>
            <a:br>
              <a:rPr lang="pl-PL" sz="2000" dirty="0"/>
            </a:br>
            <a:r>
              <a:rPr lang="pl-PL" sz="2000" dirty="0"/>
              <a:t>w procesach rekrutacji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18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600200"/>
            <a:ext cx="8784976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b="1" dirty="0" smtClean="0"/>
              <a:t>Pracodawcy </a:t>
            </a:r>
            <a:r>
              <a:rPr lang="pl-PL" sz="2200" b="1" dirty="0"/>
              <a:t>z regionu świętokrzyskiego w pierwszej kolejności oczekują zaangażowania w pracę nowych pracowników (87% odpowiedzi</a:t>
            </a:r>
            <a:r>
              <a:rPr lang="pl-PL" sz="2200" b="1" dirty="0" smtClean="0"/>
              <a:t>)</a:t>
            </a:r>
            <a:r>
              <a:rPr lang="pl-PL" sz="2200" dirty="0" smtClean="0"/>
              <a:t>. </a:t>
            </a:r>
            <a:r>
              <a:rPr lang="pl-PL" sz="2200" dirty="0"/>
              <a:t>Równie ważne jest, aby pracownicy byli w stosunku do pracodawcy uczciwi i lojalni (81% odpowiedzi). Umiejętność pracy w zespole (78% odpowiedzi) oraz otwartość na uczenie się (73% odpowiedzi) to kolejne kompetencje, których oczekują pracodawcy. </a:t>
            </a:r>
            <a:endParaRPr lang="pl-PL" sz="2400" dirty="0" smtClean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575294"/>
              </p:ext>
            </p:extLst>
          </p:nvPr>
        </p:nvGraphicFramePr>
        <p:xfrm>
          <a:off x="107504" y="3645024"/>
          <a:ext cx="903649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123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  Wyniki badania</a:t>
            </a:r>
            <a:br>
              <a:rPr lang="pl-PL" sz="3200" dirty="0" smtClean="0"/>
            </a:br>
            <a:r>
              <a:rPr lang="pl-PL" sz="2000" dirty="0"/>
              <a:t>Waga kwalifikacji, kompetencji oraz doświadczenie zawodowego </a:t>
            </a:r>
            <a:br>
              <a:rPr lang="pl-PL" sz="2000" dirty="0"/>
            </a:br>
            <a:r>
              <a:rPr lang="pl-PL" sz="2000" dirty="0"/>
              <a:t>w procesach rekrutacji</a:t>
            </a:r>
            <a:endParaRPr lang="en-GB" sz="2000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19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00200"/>
            <a:ext cx="8712968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b="1" dirty="0"/>
              <a:t>Najbardziej istotną kwalifikacją było wykształcenie kandydatów</a:t>
            </a:r>
            <a:r>
              <a:rPr lang="pl-PL" sz="2200" dirty="0"/>
              <a:t> i wskazywane było jako kluczowe przez ponad 27% pracodawców (44% spośród tych, dla których kwalifikacje mają znaczenie w procesie rekrutacji i są w stanie sprecyzować swoje preferencje</a:t>
            </a:r>
            <a:r>
              <a:rPr lang="pl-PL" sz="2200" dirty="0" smtClean="0"/>
              <a:t>). </a:t>
            </a:r>
            <a:r>
              <a:rPr lang="pl-PL" sz="2200" dirty="0"/>
              <a:t>Dużą wagę miały również certyfikaty obsługi maszyn, które istotne były dla 18% pracodawców (29% pracodawców, którzy sprecyzowali swoje potrzeby w obszarze kompetencji).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7841474"/>
              </p:ext>
            </p:extLst>
          </p:nvPr>
        </p:nvGraphicFramePr>
        <p:xfrm>
          <a:off x="323528" y="3933056"/>
          <a:ext cx="8640960" cy="2897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37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 smtClean="0"/>
              <a:t>Cele badania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l-PL" sz="2200" dirty="0" smtClean="0"/>
              <a:t>Analiza </a:t>
            </a:r>
            <a:r>
              <a:rPr lang="pl-PL" sz="2200" dirty="0"/>
              <a:t>struktury zatrudnienia w województwie </a:t>
            </a:r>
            <a:r>
              <a:rPr lang="pl-PL" sz="2200" dirty="0" smtClean="0"/>
              <a:t>świętokrzyskim</a:t>
            </a:r>
            <a:endParaRPr lang="pl-PL" sz="2200" dirty="0"/>
          </a:p>
          <a:p>
            <a:pPr lvl="0"/>
            <a:r>
              <a:rPr lang="pl-PL" sz="2200" dirty="0" smtClean="0"/>
              <a:t>Określenie </a:t>
            </a:r>
            <a:r>
              <a:rPr lang="pl-PL" sz="2200" dirty="0"/>
              <a:t>charakteru i poziomu ruchów kadrowych planowanych przez świętokrzyskich pracodawców do końca roku </a:t>
            </a:r>
            <a:r>
              <a:rPr lang="pl-PL" sz="2200" dirty="0" smtClean="0"/>
              <a:t>2017</a:t>
            </a:r>
            <a:endParaRPr lang="pl-PL" sz="2200" dirty="0"/>
          </a:p>
          <a:p>
            <a:pPr lvl="0"/>
            <a:r>
              <a:rPr lang="pl-PL" sz="2200" dirty="0" smtClean="0"/>
              <a:t>Analiza </a:t>
            </a:r>
            <a:r>
              <a:rPr lang="pl-PL" sz="2200" dirty="0"/>
              <a:t>stosowanych przez świętokrzyskich pracodawców strategii </a:t>
            </a:r>
            <a:r>
              <a:rPr lang="pl-PL" sz="2200" dirty="0" smtClean="0"/>
              <a:t>rekrutacyjnych</a:t>
            </a:r>
            <a:endParaRPr lang="pl-PL" sz="2200" dirty="0"/>
          </a:p>
          <a:p>
            <a:pPr lvl="0"/>
            <a:r>
              <a:rPr lang="pl-PL" sz="2200" dirty="0" smtClean="0"/>
              <a:t>Analiza </a:t>
            </a:r>
            <a:r>
              <a:rPr lang="pl-PL" sz="2200" dirty="0"/>
              <a:t>postaw pracodawców wobec inwestowania w rozwój zasobów </a:t>
            </a:r>
            <a:r>
              <a:rPr lang="pl-PL" sz="2200" dirty="0" smtClean="0"/>
              <a:t>ludzkich</a:t>
            </a:r>
            <a:endParaRPr lang="pl-PL" sz="2200" dirty="0"/>
          </a:p>
          <a:p>
            <a:pPr lvl="0"/>
            <a:r>
              <a:rPr lang="pl-PL" sz="2200" dirty="0" smtClean="0"/>
              <a:t>Identyfikacja </a:t>
            </a:r>
            <a:r>
              <a:rPr lang="pl-PL" sz="2200" dirty="0"/>
              <a:t>kluczowych i deficytowych kompetencji w obrębie branż stanowiących inteligentne specjalizacje regionu (odrębnie dla każdej z branż).</a:t>
            </a:r>
          </a:p>
          <a:p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0448E85-3B32-4ECB-BBDF-149FD30BA89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5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  Wyniki badania</a:t>
            </a:r>
            <a:br>
              <a:rPr lang="pl-PL" sz="3200" dirty="0" smtClean="0"/>
            </a:br>
            <a:r>
              <a:rPr lang="pl-PL" sz="2000" dirty="0" smtClean="0"/>
              <a:t>Potencjał Pracowników</a:t>
            </a:r>
            <a:endParaRPr lang="en-GB" sz="2000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20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7504" y="1600200"/>
            <a:ext cx="8928992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dirty="0" smtClean="0"/>
              <a:t>W</a:t>
            </a:r>
            <a:r>
              <a:rPr lang="pl-PL" sz="2200" dirty="0"/>
              <a:t> przypadku cech zaliczanych do kompetencji, pracodawcy wskazywali, że ich pracownicy posiadają je na odpowiednim </a:t>
            </a:r>
            <a:r>
              <a:rPr lang="pl-PL" sz="2200" dirty="0" smtClean="0"/>
              <a:t>poziomie. </a:t>
            </a:r>
            <a:r>
              <a:rPr lang="pl-PL" sz="2200" dirty="0"/>
              <a:t>Najczęściej wskazywaną cechą, którą pracownicy charakteryzują się w stopniu niewystarczającym lub nie w pełni wystarczającym było zaangażowanie (ok. 13% takich wskazań). </a:t>
            </a:r>
            <a:endParaRPr lang="pl-PL" sz="2200" dirty="0" smtClean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177895"/>
              </p:ext>
            </p:extLst>
          </p:nvPr>
        </p:nvGraphicFramePr>
        <p:xfrm>
          <a:off x="107502" y="3429000"/>
          <a:ext cx="8750747" cy="3445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2"/>
                <a:gridCol w="886053"/>
                <a:gridCol w="886053"/>
                <a:gridCol w="886053"/>
                <a:gridCol w="886053"/>
                <a:gridCol w="886053"/>
              </a:tblGrid>
              <a:tr h="172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Rodzaj kompetencji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niewystarczające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nie w pełni wystarczające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wystarczające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Nie wiem/ Trudno powiedzieć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Ogółem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vert="vert270" anchor="ctr"/>
                </a:tc>
              </a:tr>
              <a:tr h="2361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Zaangażowanie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84%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361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Umiejętność pracy w zespole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87%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361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Uczciwość/lojalność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86%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4116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Umiejętność organizacji pracy i zarządzania czasem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86%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361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Otwartość na uczenie się i stały rozwój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85%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361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Inne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76%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7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968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Wyniki badania</a:t>
            </a:r>
            <a:br>
              <a:rPr lang="pl-PL" sz="3200" dirty="0" smtClean="0"/>
            </a:br>
            <a:r>
              <a:rPr lang="pl-PL" sz="2000" dirty="0" smtClean="0"/>
              <a:t>Potencjał Pracowników</a:t>
            </a:r>
            <a:endParaRPr lang="en-GB" sz="2000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21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600200"/>
            <a:ext cx="8964488" cy="449580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200" dirty="0"/>
              <a:t>W przypadku kwalifikacji, odpowiedzi respondentów nie były już tak jednoznaczne. Szczególny deficyt w tym obszarze wskazywany był w odniesieniu do kwalifikacji związanych z obsługą oprogramowania komputerowego – niemal 40% pracodawców wskazywało, że kwalifikacje w tym obszarze nie są w pełni </a:t>
            </a:r>
            <a:r>
              <a:rPr lang="pl-PL" sz="2200" dirty="0" smtClean="0"/>
              <a:t>wystarczające. </a:t>
            </a:r>
            <a:endParaRPr lang="pl-PL" sz="22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850912"/>
              </p:ext>
            </p:extLst>
          </p:nvPr>
        </p:nvGraphicFramePr>
        <p:xfrm>
          <a:off x="251521" y="3645024"/>
          <a:ext cx="8606730" cy="3096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5"/>
                <a:gridCol w="900455"/>
                <a:gridCol w="900455"/>
                <a:gridCol w="900455"/>
                <a:gridCol w="900455"/>
                <a:gridCol w="900455"/>
              </a:tblGrid>
              <a:tr h="129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Rodzaj kwalifikacji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niewystarczające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nie w pełni wystarczające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wystarczające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Nie wiem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  <a:t>/ Trudno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powiedzieć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Ogółem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vert="vert270" anchor="ctr"/>
                </a:tc>
              </a:tr>
              <a:tr h="3604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Wykształcenie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92%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604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Inne certyfikaty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90%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604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Certyfikaty obsługi maszyn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87%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604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Kursy z programów komputerowych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38%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62%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604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Kursy, certyfikaty językowe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33%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66%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7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97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Wyniki badania</a:t>
            </a:r>
            <a:br>
              <a:rPr lang="pl-PL" sz="3200" dirty="0" smtClean="0"/>
            </a:br>
            <a:r>
              <a:rPr lang="pl-PL" sz="2000" dirty="0" smtClean="0"/>
              <a:t>Postawy Pracodawców</a:t>
            </a:r>
            <a:endParaRPr lang="en-GB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22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600200"/>
            <a:ext cx="8856984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 smtClean="0"/>
              <a:t>Pracodawcy </a:t>
            </a:r>
            <a:r>
              <a:rPr lang="pl-PL" sz="2400" dirty="0"/>
              <a:t>w województwie świętokrzyskim chętnie korzystali z uzupełniania kompetencji i kwalifikacji poprzez szkolenia pracowników. Niemal 60% respondentów wskazywało, że w ciągu ostatnich 12 miesięcy wysyłali swoich pracowników na </a:t>
            </a:r>
            <a:r>
              <a:rPr lang="pl-PL" sz="2400" dirty="0" smtClean="0"/>
              <a:t>szkolenia.</a:t>
            </a:r>
            <a:endParaRPr lang="pl-PL" sz="2400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4592814"/>
              </p:ext>
            </p:extLst>
          </p:nvPr>
        </p:nvGraphicFramePr>
        <p:xfrm>
          <a:off x="251520" y="3573016"/>
          <a:ext cx="860673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Wyniki badania</a:t>
            </a:r>
            <a:br>
              <a:rPr lang="pl-PL" sz="3200" dirty="0" smtClean="0"/>
            </a:br>
            <a:r>
              <a:rPr lang="pl-PL" sz="2000" dirty="0" smtClean="0"/>
              <a:t>Postawy Pracodawców</a:t>
            </a:r>
            <a:endParaRPr lang="en-GB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23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00200"/>
            <a:ext cx="8712968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dirty="0"/>
              <a:t>Pracownicy świętokrzyskich przedsiębiorstw objętych badaniem najczęściej kierowani byli na szkolenia z obsługi i konserwacji maszyn i urządzeń (33% wskazań) oraz szeroko pojętej obsługi administracyjnej firmy – 29% wskazań (kadry, księgowość i finanse</a:t>
            </a:r>
            <a:r>
              <a:rPr lang="pl-PL" sz="2200" dirty="0" smtClean="0"/>
              <a:t>). </a:t>
            </a:r>
            <a:endParaRPr lang="pl-PL" sz="22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422961"/>
              </p:ext>
            </p:extLst>
          </p:nvPr>
        </p:nvGraphicFramePr>
        <p:xfrm>
          <a:off x="395536" y="3140968"/>
          <a:ext cx="8462714" cy="3456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27110"/>
                <a:gridCol w="1035604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Czy pracownicy byli kierowani na szkolenia w następujących obszarach</a:t>
                      </a:r>
                      <a:endParaRPr lang="pl-PL" sz="2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%</a:t>
                      </a:r>
                      <a:endParaRPr lang="pl-PL" sz="2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Obsługa i konserwacja maszyn i urządzeń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33%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Kadry, księgowość i finanse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29%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Sprzedaż, negocjacje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8%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Obsługa programów komputerowych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7%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Umiejętności miękkie (w tym językowe)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7%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Technologie budowlane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6%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Obsługa klienta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6%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  <p:pic>
        <p:nvPicPr>
          <p:cNvPr id="7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582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 smtClean="0"/>
              <a:t>Wyniki badania</a:t>
            </a:r>
            <a:br>
              <a:rPr lang="pl-PL" sz="3200" dirty="0" smtClean="0"/>
            </a:br>
            <a:r>
              <a:rPr lang="pl-PL" sz="2000" dirty="0" smtClean="0"/>
              <a:t>Postawy Pracodawców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dirty="0"/>
              <a:t>Nieco ponad 1/3 pracodawców w regionie ma w planach szkolenie pracowników w najbliższych 12 </a:t>
            </a:r>
            <a:r>
              <a:rPr lang="pl-PL" sz="2200" dirty="0" smtClean="0"/>
              <a:t>miesiącach. Pozostali </a:t>
            </a:r>
            <a:r>
              <a:rPr lang="pl-PL" sz="2200" dirty="0"/>
              <a:t>pracodawcy nie widzą takiej potrzeby lub nie potrafią sprecyzować planów szkoleniowych. 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0448E85-3B32-4ECB-BBDF-149FD30BA899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513612"/>
              </p:ext>
            </p:extLst>
          </p:nvPr>
        </p:nvGraphicFramePr>
        <p:xfrm>
          <a:off x="395536" y="3068960"/>
          <a:ext cx="849694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 smtClean="0"/>
              <a:t>Wyniki badania</a:t>
            </a:r>
            <a:br>
              <a:rPr lang="pl-PL" sz="3200" dirty="0" smtClean="0"/>
            </a:br>
            <a:r>
              <a:rPr lang="pl-PL" sz="2000" dirty="0" smtClean="0"/>
              <a:t>Postawy Pracodawców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68952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dirty="0"/>
              <a:t>Wśród najczęściej wskazywanych potrzeb szkoleniowych była obsługa maszyn i urządzeń (37% wskazań), obsługa administracyjna firmy (24%) oraz umiejętności miękkie (12%). Szczególnie na tę ostatnią grupę szkoleń zwracali uwagę pracodawcy objęci wywiadami indywidualnymi i wskazywali je jako bardzo przydatne. 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0448E85-3B32-4ECB-BBDF-149FD30BA899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727182"/>
              </p:ext>
            </p:extLst>
          </p:nvPr>
        </p:nvGraphicFramePr>
        <p:xfrm>
          <a:off x="323528" y="3717029"/>
          <a:ext cx="8496944" cy="28803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57151"/>
                <a:gridCol w="1039793"/>
              </a:tblGrid>
              <a:tr h="320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Czy istnieje potrzeba szkolenia pracowników w następujących obszarach:</a:t>
                      </a:r>
                      <a:endParaRPr lang="pl-PL" sz="2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%</a:t>
                      </a:r>
                      <a:endParaRPr lang="pl-PL" sz="2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Obsługa i konserwacja maszyn i urządzeń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37%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  <a:tr h="32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Kadry, księgowość i finanse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24%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  <a:tr h="32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Umiejętności miękkie (w tym językowe)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12%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  <a:tr h="32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Sprzedaż, negocjacje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10%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  <a:tr h="32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Obsługa programów komputerowych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9%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  <a:tr h="32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Technologie budowlane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6%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  <a:tr h="32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Obsługa klienta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6%</a:t>
                      </a:r>
                      <a:endParaRPr lang="pl-PL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  <a:tr h="32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Gastronomia i hotelarstwo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4%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  <p:pic>
        <p:nvPicPr>
          <p:cNvPr id="8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59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 smtClean="0"/>
              <a:t>Wyniki badania</a:t>
            </a:r>
            <a:br>
              <a:rPr lang="pl-PL" sz="3200" dirty="0" smtClean="0"/>
            </a:br>
            <a:r>
              <a:rPr lang="pl-PL" sz="2000" dirty="0" smtClean="0"/>
              <a:t>Postawy Pracodawców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dirty="0" smtClean="0"/>
              <a:t>Wśród </a:t>
            </a:r>
            <a:r>
              <a:rPr lang="pl-PL" sz="2200" dirty="0"/>
              <a:t>maszyn i urządzeń, z obsługi których szkolili się pracownicy świętokrzyskich firm, przeważały wózki widłowe, maszyny budowlane oraz kursy </a:t>
            </a:r>
            <a:r>
              <a:rPr lang="pl-PL" sz="2200" dirty="0" smtClean="0"/>
              <a:t>spawalnicze.</a:t>
            </a:r>
            <a:endParaRPr lang="pl-PL" sz="2200" dirty="0"/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0448E85-3B32-4ECB-BBDF-149FD30BA899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432383"/>
              </p:ext>
            </p:extLst>
          </p:nvPr>
        </p:nvGraphicFramePr>
        <p:xfrm>
          <a:off x="323528" y="2924944"/>
          <a:ext cx="8496944" cy="1753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59392"/>
                <a:gridCol w="1037552"/>
              </a:tblGrid>
              <a:tr h="32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Rodzaj urządzenia</a:t>
                      </a:r>
                      <a:endParaRPr lang="pl-PL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l-PL" sz="3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50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Wózki widłowe</a:t>
                      </a:r>
                      <a:endParaRPr lang="pl-PL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pl-PL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0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>
                          <a:solidFill>
                            <a:schemeClr val="tx1"/>
                          </a:solidFill>
                          <a:effectLst/>
                        </a:rPr>
                        <a:t>Maszyny budowlane</a:t>
                      </a:r>
                      <a:endParaRPr lang="pl-PL" sz="3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pl-PL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0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>
                          <a:solidFill>
                            <a:schemeClr val="tx1"/>
                          </a:solidFill>
                          <a:effectLst/>
                        </a:rPr>
                        <a:t>Spawarka</a:t>
                      </a:r>
                      <a:endParaRPr lang="pl-PL" sz="3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pl-PL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0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</a:rPr>
                        <a:t>Obrabiarki</a:t>
                      </a:r>
                      <a:endParaRPr lang="pl-PL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pl-PL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354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 smtClean="0"/>
              <a:t>Wyniki badania</a:t>
            </a:r>
            <a:br>
              <a:rPr lang="pl-PL" sz="3200" dirty="0" smtClean="0"/>
            </a:br>
            <a:r>
              <a:rPr lang="pl-PL" sz="2000" dirty="0" smtClean="0"/>
              <a:t>Inteligentne specjalizacje - kwalifikacje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49580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pl-PL" sz="2000" b="1" dirty="0" err="1"/>
              <a:t>Zasobooszczędne</a:t>
            </a:r>
            <a:r>
              <a:rPr lang="pl-PL" sz="2000" b="1" dirty="0"/>
              <a:t> budownictwo</a:t>
            </a:r>
            <a:endParaRPr lang="pl-PL" sz="2000" dirty="0"/>
          </a:p>
          <a:p>
            <a:pPr marL="0" indent="0">
              <a:buNone/>
            </a:pPr>
            <a:r>
              <a:rPr lang="pl-PL" sz="2000" b="1" dirty="0"/>
              <a:t>Robotnik </a:t>
            </a:r>
            <a:r>
              <a:rPr lang="pl-PL" sz="2000" b="1" dirty="0" smtClean="0"/>
              <a:t>budowlany </a:t>
            </a:r>
            <a:r>
              <a:rPr lang="pl-PL" sz="2000" b="1" dirty="0"/>
              <a:t> – wybrane kwalifikacje:</a:t>
            </a:r>
            <a:endParaRPr lang="pl-PL" sz="2000" dirty="0"/>
          </a:p>
          <a:p>
            <a:pPr lvl="0"/>
            <a:r>
              <a:rPr lang="pl-PL" sz="2000" dirty="0" smtClean="0"/>
              <a:t>U</a:t>
            </a:r>
            <a:r>
              <a:rPr lang="x-none" sz="2000" smtClean="0"/>
              <a:t>prawnie</a:t>
            </a:r>
            <a:r>
              <a:rPr lang="pl-PL" sz="2000" dirty="0" err="1" smtClean="0"/>
              <a:t>nia</a:t>
            </a:r>
            <a:r>
              <a:rPr lang="x-none" sz="2000" smtClean="0"/>
              <a:t> </a:t>
            </a:r>
            <a:r>
              <a:rPr lang="x-none" sz="2000"/>
              <a:t>obsługi maszyn (np. wózki widłowe, podnośniki, koparki, ładowarki, zagęszczarki, betoniarki etc.)</a:t>
            </a:r>
            <a:endParaRPr lang="pl-PL" sz="2000" dirty="0"/>
          </a:p>
          <a:p>
            <a:pPr lvl="0"/>
            <a:r>
              <a:rPr lang="pl-PL" sz="2000" dirty="0" smtClean="0"/>
              <a:t>P</a:t>
            </a:r>
            <a:r>
              <a:rPr lang="x-none" sz="2000" smtClean="0"/>
              <a:t>raw</a:t>
            </a:r>
            <a:r>
              <a:rPr lang="pl-PL" sz="2000" dirty="0" smtClean="0"/>
              <a:t>o</a:t>
            </a:r>
            <a:r>
              <a:rPr lang="x-none" sz="2000" smtClean="0"/>
              <a:t> </a:t>
            </a:r>
            <a:r>
              <a:rPr lang="x-none" sz="2000"/>
              <a:t>jazdy (różne kategorie)</a:t>
            </a:r>
            <a:endParaRPr lang="pl-PL" sz="2000" dirty="0"/>
          </a:p>
          <a:p>
            <a:pPr lvl="0"/>
            <a:r>
              <a:rPr lang="pl-PL" sz="2000" dirty="0" smtClean="0"/>
              <a:t>C</a:t>
            </a:r>
            <a:r>
              <a:rPr lang="x-none" sz="2000" smtClean="0"/>
              <a:t>ertyfikat</a:t>
            </a:r>
            <a:r>
              <a:rPr lang="pl-PL" sz="2000" dirty="0" smtClean="0"/>
              <a:t>y</a:t>
            </a:r>
            <a:r>
              <a:rPr lang="x-none" sz="2000" smtClean="0"/>
              <a:t> spawalnicz</a:t>
            </a:r>
            <a:r>
              <a:rPr lang="pl-PL" sz="2000" dirty="0" smtClean="0"/>
              <a:t>e</a:t>
            </a:r>
            <a:endParaRPr lang="pl-PL" sz="2000" dirty="0"/>
          </a:p>
          <a:p>
            <a:pPr lvl="0"/>
            <a:r>
              <a:rPr lang="pl-PL" sz="2000" dirty="0" smtClean="0"/>
              <a:t>P</a:t>
            </a:r>
            <a:r>
              <a:rPr lang="x-none" sz="2000" smtClean="0"/>
              <a:t>raktyczn</a:t>
            </a:r>
            <a:r>
              <a:rPr lang="pl-PL" sz="2000" dirty="0" smtClean="0"/>
              <a:t>e</a:t>
            </a:r>
            <a:r>
              <a:rPr lang="x-none" sz="2000" smtClean="0"/>
              <a:t> </a:t>
            </a:r>
            <a:r>
              <a:rPr lang="x-none" sz="2000"/>
              <a:t>umiejętności </a:t>
            </a:r>
            <a:r>
              <a:rPr lang="x-none" sz="2000" smtClean="0"/>
              <a:t>związan</a:t>
            </a:r>
            <a:r>
              <a:rPr lang="pl-PL" sz="2000" dirty="0" smtClean="0"/>
              <a:t>e</a:t>
            </a:r>
            <a:r>
              <a:rPr lang="x-none" sz="2000" smtClean="0"/>
              <a:t> </a:t>
            </a:r>
            <a:r>
              <a:rPr lang="x-none" sz="2000"/>
              <a:t>z pracami budowlanymi (np. zbrojarz, tynkarz, murarz, technolog robót wykończeniowych, posadzkarz, glazurnik, malarz-szpachlarz etc.)</a:t>
            </a:r>
            <a:endParaRPr lang="pl-PL" sz="2000" dirty="0"/>
          </a:p>
          <a:p>
            <a:pPr marL="0" lvl="0" indent="0"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0448E85-3B32-4ECB-BBDF-149FD30BA899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pic>
        <p:nvPicPr>
          <p:cNvPr id="8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299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 smtClean="0"/>
              <a:t>Wyniki badania</a:t>
            </a:r>
            <a:br>
              <a:rPr lang="pl-PL" sz="3200" dirty="0" smtClean="0"/>
            </a:br>
            <a:r>
              <a:rPr lang="pl-PL" sz="2000" dirty="0" smtClean="0"/>
              <a:t>Inteligentne specjalizacje - kwalifikacje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49580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pl-PL" sz="2000" b="1" dirty="0"/>
              <a:t>Przemysł metalowo - odlewniczy</a:t>
            </a:r>
            <a:endParaRPr lang="pl-PL" sz="2000" dirty="0"/>
          </a:p>
          <a:p>
            <a:pPr marL="0" indent="0">
              <a:buNone/>
            </a:pPr>
            <a:r>
              <a:rPr lang="pl-PL" sz="2000" b="1" dirty="0"/>
              <a:t>Z</a:t>
            </a:r>
            <a:r>
              <a:rPr lang="pl-PL" sz="2000" b="1" dirty="0" smtClean="0"/>
              <a:t>awody </a:t>
            </a:r>
            <a:r>
              <a:rPr lang="pl-PL" sz="2000" b="1" dirty="0"/>
              <a:t>związane z produkcją </a:t>
            </a:r>
            <a:r>
              <a:rPr lang="pl-PL" sz="2000" b="1" dirty="0" smtClean="0"/>
              <a:t>metalowo-odlewniczą</a:t>
            </a:r>
            <a:r>
              <a:rPr lang="pl-PL" sz="2000" b="1" dirty="0"/>
              <a:t> – wybrane kwalifikacje:</a:t>
            </a:r>
            <a:endParaRPr lang="pl-PL" sz="2000" dirty="0"/>
          </a:p>
          <a:p>
            <a:pPr lvl="0"/>
            <a:r>
              <a:rPr lang="pl-PL" sz="2000" b="1" dirty="0" smtClean="0"/>
              <a:t> </a:t>
            </a:r>
            <a:r>
              <a:rPr lang="x-none" sz="2000"/>
              <a:t>Certyfikaty spawalnicze, w tym rozszerzone uprawnienia spawalnicze</a:t>
            </a:r>
            <a:endParaRPr lang="pl-PL" sz="2000" dirty="0"/>
          </a:p>
          <a:p>
            <a:pPr lvl="0"/>
            <a:r>
              <a:rPr lang="x-none" sz="2000"/>
              <a:t>Uprawnienia energetyczne</a:t>
            </a:r>
            <a:endParaRPr lang="pl-PL" sz="2000" dirty="0"/>
          </a:p>
          <a:p>
            <a:pPr lvl="0"/>
            <a:r>
              <a:rPr lang="x-none" sz="2000"/>
              <a:t>Certyfikaty UDT</a:t>
            </a:r>
            <a:endParaRPr lang="pl-PL" sz="2000" dirty="0"/>
          </a:p>
          <a:p>
            <a:pPr lvl="0"/>
            <a:r>
              <a:rPr lang="x-none" sz="2000"/>
              <a:t>Uprawnienia do obsługi maszyn i urządzeń</a:t>
            </a:r>
            <a:r>
              <a:rPr lang="pl-PL" sz="2000" dirty="0"/>
              <a:t> (w tym umiejętność obsługi maszyn sterowanych numerycznie, tłoczenia blachy, obróbki skrawaniem, pieców indukcyjnych i </a:t>
            </a:r>
            <a:r>
              <a:rPr lang="pl-PL" sz="2000" dirty="0" err="1"/>
              <a:t>zlewarek</a:t>
            </a:r>
            <a:r>
              <a:rPr lang="pl-PL" sz="2000" dirty="0"/>
              <a:t> indukcyjnych etc.)</a:t>
            </a:r>
          </a:p>
          <a:p>
            <a:pPr lvl="0"/>
            <a:r>
              <a:rPr lang="x-none" sz="2000" smtClean="0"/>
              <a:t>Specjalizacj</a:t>
            </a:r>
            <a:r>
              <a:rPr lang="pl-PL" sz="2000" dirty="0"/>
              <a:t>a</a:t>
            </a:r>
            <a:r>
              <a:rPr lang="x-none" sz="2000" smtClean="0"/>
              <a:t> zawodow</a:t>
            </a:r>
            <a:r>
              <a:rPr lang="pl-PL" sz="2000" dirty="0"/>
              <a:t>a</a:t>
            </a:r>
            <a:r>
              <a:rPr lang="x-none" sz="2000" smtClean="0"/>
              <a:t> </a:t>
            </a:r>
            <a:r>
              <a:rPr lang="x-none" sz="2000"/>
              <a:t>– technik mechatronik</a:t>
            </a:r>
            <a:endParaRPr lang="pl-PL" sz="2000" dirty="0"/>
          </a:p>
          <a:p>
            <a:pPr lvl="0"/>
            <a:r>
              <a:rPr lang="x-none" sz="2000" smtClean="0"/>
              <a:t>Specjalizacj</a:t>
            </a:r>
            <a:r>
              <a:rPr lang="pl-PL" sz="2000" dirty="0"/>
              <a:t>a</a:t>
            </a:r>
            <a:r>
              <a:rPr lang="x-none" sz="2000" smtClean="0"/>
              <a:t> zawodow</a:t>
            </a:r>
            <a:r>
              <a:rPr lang="pl-PL" sz="2000" dirty="0" smtClean="0"/>
              <a:t>a</a:t>
            </a:r>
            <a:r>
              <a:rPr lang="x-none" sz="2000" smtClean="0"/>
              <a:t> </a:t>
            </a:r>
            <a:r>
              <a:rPr lang="x-none" sz="2000"/>
              <a:t>– </a:t>
            </a:r>
            <a:r>
              <a:rPr lang="pl-PL" sz="2000" dirty="0"/>
              <a:t>t</a:t>
            </a:r>
            <a:r>
              <a:rPr lang="x-none" sz="2000"/>
              <a:t>echnolog</a:t>
            </a:r>
            <a:endParaRPr lang="pl-PL" sz="2000" dirty="0"/>
          </a:p>
          <a:p>
            <a:pPr lvl="0"/>
            <a:r>
              <a:rPr lang="x-none" sz="2000"/>
              <a:t>Znajomość rysunku technicznego</a:t>
            </a:r>
            <a:endParaRPr lang="pl-PL" sz="2000" dirty="0"/>
          </a:p>
          <a:p>
            <a:pPr marL="0" lvl="0" indent="0"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0448E85-3B32-4ECB-BBDF-149FD30BA899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  <p:pic>
        <p:nvPicPr>
          <p:cNvPr id="8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781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 smtClean="0"/>
              <a:t>Wyniki badania</a:t>
            </a:r>
            <a:br>
              <a:rPr lang="pl-PL" sz="3200" dirty="0" smtClean="0"/>
            </a:br>
            <a:r>
              <a:rPr lang="pl-PL" sz="2000" dirty="0" smtClean="0"/>
              <a:t>Inteligentne specjalizacje - kwalifikacje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49580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pl-PL" sz="2000" b="1" dirty="0"/>
              <a:t>Nowoczesne rolnictwo i przetwórstwo spożywcze</a:t>
            </a:r>
            <a:endParaRPr lang="pl-PL" sz="2000" dirty="0"/>
          </a:p>
          <a:p>
            <a:pPr marL="0" indent="0">
              <a:buNone/>
            </a:pPr>
            <a:r>
              <a:rPr lang="pl-PL" sz="2000" b="1" dirty="0"/>
              <a:t>Przetwórstwo rolno-spożywcze – technolog </a:t>
            </a:r>
            <a:r>
              <a:rPr lang="pl-PL" sz="2000" b="1" dirty="0" smtClean="0"/>
              <a:t>produkcji</a:t>
            </a:r>
            <a:r>
              <a:rPr lang="pl-PL" sz="2000" b="1" dirty="0"/>
              <a:t> – wybrane kwalifikacje:</a:t>
            </a:r>
            <a:endParaRPr lang="pl-PL" sz="2000" dirty="0"/>
          </a:p>
          <a:p>
            <a:pPr lvl="0"/>
            <a:r>
              <a:rPr lang="x-none" sz="2000" smtClean="0"/>
              <a:t>Umiejętnoś</a:t>
            </a:r>
            <a:r>
              <a:rPr lang="pl-PL" sz="2000" dirty="0" smtClean="0"/>
              <a:t>ć</a:t>
            </a:r>
            <a:r>
              <a:rPr lang="x-none" sz="2000" smtClean="0"/>
              <a:t> </a:t>
            </a:r>
            <a:r>
              <a:rPr lang="x-none" sz="2000"/>
              <a:t>planowania surowców, materiałów do produkcji</a:t>
            </a:r>
            <a:endParaRPr lang="pl-PL" sz="2000" dirty="0"/>
          </a:p>
          <a:p>
            <a:pPr lvl="0"/>
            <a:r>
              <a:rPr lang="x-none" sz="2000" smtClean="0"/>
              <a:t>Zarządzani</a:t>
            </a:r>
            <a:r>
              <a:rPr lang="pl-PL" sz="2000" dirty="0" smtClean="0"/>
              <a:t>e</a:t>
            </a:r>
            <a:r>
              <a:rPr lang="x-none" sz="2000" smtClean="0"/>
              <a:t> </a:t>
            </a:r>
            <a:r>
              <a:rPr lang="x-none" sz="2000"/>
              <a:t>jakością produkcji</a:t>
            </a:r>
            <a:endParaRPr lang="pl-PL" sz="2000" dirty="0"/>
          </a:p>
          <a:p>
            <a:pPr lvl="0"/>
            <a:r>
              <a:rPr lang="x-none" sz="2000" smtClean="0"/>
              <a:t>Znajomoś</a:t>
            </a:r>
            <a:r>
              <a:rPr lang="pl-PL" sz="2000" dirty="0" smtClean="0"/>
              <a:t>ć</a:t>
            </a:r>
            <a:r>
              <a:rPr lang="x-none" sz="2000" smtClean="0"/>
              <a:t> </a:t>
            </a:r>
            <a:r>
              <a:rPr lang="x-none" sz="2000"/>
              <a:t>zagadnień z zakresu systemów GMP, GHP, HACCP oraz ISO 22000.</a:t>
            </a:r>
            <a:endParaRPr lang="pl-PL" sz="2000" dirty="0"/>
          </a:p>
          <a:p>
            <a:pPr lvl="0"/>
            <a:r>
              <a:rPr lang="x-none" sz="2000" smtClean="0"/>
              <a:t>Optymalizacj</a:t>
            </a:r>
            <a:r>
              <a:rPr lang="pl-PL" sz="2000" dirty="0" smtClean="0"/>
              <a:t>a</a:t>
            </a:r>
            <a:r>
              <a:rPr lang="x-none" sz="2000" smtClean="0"/>
              <a:t> </a:t>
            </a:r>
            <a:r>
              <a:rPr lang="x-none" sz="2000"/>
              <a:t>maszyn i narzędzi produkcyjnych</a:t>
            </a:r>
            <a:endParaRPr lang="pl-PL" sz="2000" dirty="0"/>
          </a:p>
          <a:p>
            <a:pPr lvl="0"/>
            <a:r>
              <a:rPr lang="x-none" sz="2000" smtClean="0"/>
              <a:t>Świadectw</a:t>
            </a:r>
            <a:r>
              <a:rPr lang="pl-PL" sz="2000" dirty="0" smtClean="0"/>
              <a:t>a</a:t>
            </a:r>
            <a:r>
              <a:rPr lang="x-none" sz="2000" smtClean="0"/>
              <a:t> kwalifikacyjn</a:t>
            </a:r>
            <a:r>
              <a:rPr lang="pl-PL" sz="2000" dirty="0" smtClean="0"/>
              <a:t>e</a:t>
            </a:r>
            <a:r>
              <a:rPr lang="x-none" sz="2000" smtClean="0"/>
              <a:t> </a:t>
            </a:r>
            <a:r>
              <a:rPr lang="x-none" sz="2000"/>
              <a:t>(elektroenergetyczne, gazowe)</a:t>
            </a:r>
            <a:endParaRPr lang="pl-PL" sz="2000" dirty="0"/>
          </a:p>
          <a:p>
            <a:pPr lvl="0"/>
            <a:r>
              <a:rPr lang="x-none" sz="2000" smtClean="0"/>
              <a:t>Znajomoś</a:t>
            </a:r>
            <a:r>
              <a:rPr lang="pl-PL" sz="2000" dirty="0" smtClean="0"/>
              <a:t>ć</a:t>
            </a:r>
            <a:r>
              <a:rPr lang="x-none" sz="2000" smtClean="0"/>
              <a:t> </a:t>
            </a:r>
            <a:r>
              <a:rPr lang="x-none" sz="2000"/>
              <a:t>przepisów BPH i ppoż.</a:t>
            </a:r>
            <a:endParaRPr lang="pl-PL" sz="2000" dirty="0"/>
          </a:p>
          <a:p>
            <a:pPr lvl="0"/>
            <a:r>
              <a:rPr lang="x-none" sz="2000" smtClean="0"/>
              <a:t>Umiejętności </a:t>
            </a:r>
            <a:r>
              <a:rPr lang="x-none" sz="2000"/>
              <a:t>związanych z automatyką przemysłową </a:t>
            </a:r>
            <a:endParaRPr lang="pl-PL" sz="2000" dirty="0"/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0448E85-3B32-4ECB-BBDF-149FD30BA899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  <p:pic>
        <p:nvPicPr>
          <p:cNvPr id="8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69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  Wyniki badania</a:t>
            </a:r>
            <a:br>
              <a:rPr lang="pl-PL" sz="3200" dirty="0" smtClean="0"/>
            </a:br>
            <a:r>
              <a:rPr lang="pl-PL" sz="2000" dirty="0" smtClean="0"/>
              <a:t>Ruchy kadrowe</a:t>
            </a:r>
            <a:endParaRPr lang="en-GB" sz="2000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/>
              <a:t>3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28800"/>
            <a:ext cx="8534722" cy="449580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pl-PL" sz="2200" dirty="0" smtClean="0"/>
              <a:t>Prowadzona </a:t>
            </a:r>
            <a:r>
              <a:rPr lang="pl-PL" sz="2200" dirty="0"/>
              <a:t>analiza wykazała, że 37% badanych podmiotów planuje zmiany kadrowe do końca 2017 roku. Zmiany te rozumiane były jako zwiększenie, zmniejszenie lub zmiany struktury zatrudnienia w firmie. </a:t>
            </a:r>
            <a:endParaRPr lang="en-GB" sz="2200" dirty="0" smtClean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817728"/>
              </p:ext>
            </p:extLst>
          </p:nvPr>
        </p:nvGraphicFramePr>
        <p:xfrm>
          <a:off x="395536" y="3429000"/>
          <a:ext cx="770485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978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 smtClean="0"/>
              <a:t>Wyniki badania</a:t>
            </a:r>
            <a:br>
              <a:rPr lang="pl-PL" sz="3200" dirty="0" smtClean="0"/>
            </a:br>
            <a:r>
              <a:rPr lang="pl-PL" sz="2000" dirty="0" smtClean="0"/>
              <a:t>Inteligentne specjalizacje - kwalifikacje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49580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pl-PL" sz="2000" b="1" dirty="0"/>
              <a:t>Turystyka zdrowotna i prozdrowotna</a:t>
            </a:r>
            <a:endParaRPr lang="pl-PL" sz="2000" dirty="0"/>
          </a:p>
          <a:p>
            <a:pPr marL="0" indent="0">
              <a:buNone/>
            </a:pPr>
            <a:r>
              <a:rPr lang="pl-PL" sz="2000" b="1" dirty="0" smtClean="0"/>
              <a:t>Fizjoterapeuta </a:t>
            </a:r>
            <a:r>
              <a:rPr lang="pl-PL" sz="2000" b="1" dirty="0"/>
              <a:t>– wybrane kwalifikacje:</a:t>
            </a:r>
            <a:endParaRPr lang="pl-PL" sz="2000" dirty="0"/>
          </a:p>
          <a:p>
            <a:pPr lvl="0"/>
            <a:r>
              <a:rPr lang="x-none" sz="2000" smtClean="0"/>
              <a:t>Specjalistyczne </a:t>
            </a:r>
            <a:r>
              <a:rPr lang="x-none" sz="2000"/>
              <a:t>kursy z zakresu rehabilitacji</a:t>
            </a:r>
            <a:endParaRPr lang="pl-PL" sz="2000" dirty="0"/>
          </a:p>
          <a:p>
            <a:pPr lvl="0"/>
            <a:r>
              <a:rPr lang="x-none" sz="2000"/>
              <a:t>Specjalistyczne kursy z zakresu neuromobilizacji</a:t>
            </a:r>
            <a:endParaRPr lang="pl-PL" sz="2000" dirty="0"/>
          </a:p>
          <a:p>
            <a:pPr lvl="0"/>
            <a:r>
              <a:rPr lang="x-none" sz="2000"/>
              <a:t>Masaż tkanek miękkich</a:t>
            </a:r>
            <a:endParaRPr lang="pl-PL" sz="2000" dirty="0"/>
          </a:p>
          <a:p>
            <a:pPr lvl="0"/>
            <a:r>
              <a:rPr lang="x-none" sz="2000"/>
              <a:t>Masaż tkanek twardych</a:t>
            </a:r>
            <a:endParaRPr lang="pl-PL" sz="2000" dirty="0"/>
          </a:p>
          <a:p>
            <a:pPr lvl="0"/>
            <a:r>
              <a:rPr lang="x-none" sz="2000"/>
              <a:t>Terapi</a:t>
            </a:r>
            <a:r>
              <a:rPr lang="pl-PL" sz="2000" dirty="0"/>
              <a:t>ę</a:t>
            </a:r>
            <a:r>
              <a:rPr lang="x-none" sz="2000"/>
              <a:t> manualn</a:t>
            </a:r>
            <a:r>
              <a:rPr lang="pl-PL" sz="2000" dirty="0"/>
              <a:t>ą</a:t>
            </a:r>
          </a:p>
          <a:p>
            <a:pPr lvl="0"/>
            <a:r>
              <a:rPr lang="x-none" sz="2000"/>
              <a:t>Specjalistyczne kursy z zakresu metody Cyriax'a</a:t>
            </a:r>
            <a:endParaRPr lang="pl-PL" sz="2000" dirty="0"/>
          </a:p>
          <a:p>
            <a:pPr lvl="0"/>
            <a:r>
              <a:rPr lang="x-none" sz="2000"/>
              <a:t>Specjalistyczne kursy z zakresu terapii Mulligana</a:t>
            </a:r>
            <a:endParaRPr lang="pl-PL" sz="2000" dirty="0"/>
          </a:p>
          <a:p>
            <a:pPr lvl="0"/>
            <a:r>
              <a:rPr lang="x-none" sz="2000"/>
              <a:t>Specjalistyczne kursy z zakresu metody McKenziego</a:t>
            </a:r>
            <a:endParaRPr lang="pl-PL" sz="2000" dirty="0"/>
          </a:p>
          <a:p>
            <a:pPr lvl="0"/>
            <a:r>
              <a:rPr lang="x-none" sz="2000"/>
              <a:t>Kursy PNF</a:t>
            </a:r>
            <a:endParaRPr lang="pl-PL" sz="2000" dirty="0"/>
          </a:p>
          <a:p>
            <a:pPr lvl="0"/>
            <a:r>
              <a:rPr lang="x-none" sz="2000"/>
              <a:t>Specjalistyczne kursy z zakresu kinesiotapingu</a:t>
            </a:r>
            <a:endParaRPr lang="pl-PL" sz="2000" dirty="0"/>
          </a:p>
          <a:p>
            <a:pPr lvl="0"/>
            <a:r>
              <a:rPr lang="x-none" sz="2000" smtClean="0"/>
              <a:t>Język </a:t>
            </a:r>
            <a:r>
              <a:rPr lang="x-none" sz="2000"/>
              <a:t>obcy</a:t>
            </a:r>
            <a:endParaRPr lang="pl-PL" sz="2000" dirty="0"/>
          </a:p>
          <a:p>
            <a:pPr marL="0" indent="0">
              <a:buNone/>
            </a:pPr>
            <a:r>
              <a:rPr lang="pl-PL" sz="2000" b="1" dirty="0" smtClean="0"/>
              <a:t> </a:t>
            </a:r>
            <a:endParaRPr lang="pl-PL" sz="2000" dirty="0"/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0448E85-3B32-4ECB-BBDF-149FD30BA899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  <p:pic>
        <p:nvPicPr>
          <p:cNvPr id="8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83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 smtClean="0"/>
              <a:t>Wyniki badania</a:t>
            </a:r>
            <a:br>
              <a:rPr lang="pl-PL" sz="3200" dirty="0" smtClean="0"/>
            </a:br>
            <a:r>
              <a:rPr lang="pl-PL" sz="2000" dirty="0" smtClean="0"/>
              <a:t>Inteligentne specjalizacje - kwalifikacje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49580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pl-PL" sz="2000" b="1" dirty="0"/>
              <a:t>Technologie informacyjno-komunikacyjne</a:t>
            </a:r>
            <a:endParaRPr lang="pl-PL" sz="2000" dirty="0"/>
          </a:p>
          <a:p>
            <a:pPr marL="0" indent="0">
              <a:buNone/>
            </a:pPr>
            <a:r>
              <a:rPr lang="pl-PL" sz="2000" b="1" dirty="0" smtClean="0"/>
              <a:t>Programista</a:t>
            </a:r>
            <a:r>
              <a:rPr lang="pl-PL" sz="2000" b="1" dirty="0"/>
              <a:t> – wybrane kwalifikacje:</a:t>
            </a:r>
            <a:endParaRPr lang="pl-PL" sz="2000" dirty="0"/>
          </a:p>
          <a:p>
            <a:pPr lvl="0"/>
            <a:r>
              <a:rPr lang="x-none" sz="2000" smtClean="0"/>
              <a:t>Programowanie </a:t>
            </a:r>
            <a:r>
              <a:rPr lang="x-none" sz="2000"/>
              <a:t>związane z tworzeniem stron internetowych (języki - HTML, CSS, JavaScript, Java, PHP)</a:t>
            </a:r>
            <a:endParaRPr lang="pl-PL" sz="2000" dirty="0"/>
          </a:p>
          <a:p>
            <a:pPr lvl="0"/>
            <a:r>
              <a:rPr lang="x-none" sz="2000" smtClean="0"/>
              <a:t>Program</a:t>
            </a:r>
            <a:r>
              <a:rPr lang="pl-PL" sz="2000" dirty="0" err="1" smtClean="0"/>
              <a:t>owanie</a:t>
            </a:r>
            <a:r>
              <a:rPr lang="pl-PL" sz="2000" dirty="0" smtClean="0"/>
              <a:t> </a:t>
            </a:r>
            <a:r>
              <a:rPr lang="x-none" sz="2000" smtClean="0"/>
              <a:t>systemu </a:t>
            </a:r>
            <a:r>
              <a:rPr lang="x-none" sz="2000"/>
              <a:t>iOS</a:t>
            </a:r>
            <a:endParaRPr lang="pl-PL" sz="2000" dirty="0"/>
          </a:p>
          <a:p>
            <a:pPr lvl="0"/>
            <a:r>
              <a:rPr lang="x-none" sz="2000" smtClean="0"/>
              <a:t>Program</a:t>
            </a:r>
            <a:r>
              <a:rPr lang="pl-PL" sz="2000" dirty="0" err="1" smtClean="0"/>
              <a:t>owanie</a:t>
            </a:r>
            <a:r>
              <a:rPr lang="x-none" sz="2000" smtClean="0"/>
              <a:t> </a:t>
            </a:r>
            <a:r>
              <a:rPr lang="x-none" sz="2000"/>
              <a:t>systemu Android</a:t>
            </a:r>
            <a:endParaRPr lang="pl-PL" sz="2000" dirty="0"/>
          </a:p>
          <a:p>
            <a:pPr lvl="0"/>
            <a:r>
              <a:rPr lang="x-none" sz="2000"/>
              <a:t>Program</a:t>
            </a:r>
            <a:r>
              <a:rPr lang="pl-PL" sz="2000" dirty="0" err="1"/>
              <a:t>owanie</a:t>
            </a:r>
            <a:r>
              <a:rPr lang="x-none" sz="2000"/>
              <a:t> </a:t>
            </a:r>
            <a:r>
              <a:rPr lang="x-none" sz="2000" smtClean="0"/>
              <a:t>systemu </a:t>
            </a:r>
            <a:r>
              <a:rPr lang="x-none" sz="2000"/>
              <a:t>Windows Phone</a:t>
            </a:r>
            <a:endParaRPr lang="pl-PL" sz="2000" dirty="0"/>
          </a:p>
          <a:p>
            <a:pPr lvl="0"/>
            <a:r>
              <a:rPr lang="x-none" sz="2000"/>
              <a:t>Program</a:t>
            </a:r>
            <a:r>
              <a:rPr lang="pl-PL" sz="2000" dirty="0" err="1"/>
              <a:t>owanie</a:t>
            </a:r>
            <a:r>
              <a:rPr lang="x-none" sz="2000" smtClean="0"/>
              <a:t> </a:t>
            </a:r>
            <a:r>
              <a:rPr lang="x-none" sz="2000"/>
              <a:t>mobilnych stron responsywnych</a:t>
            </a:r>
            <a:endParaRPr lang="pl-PL" sz="2000" dirty="0"/>
          </a:p>
          <a:p>
            <a:pPr lvl="0"/>
            <a:r>
              <a:rPr lang="x-none" sz="2000"/>
              <a:t>Programowanie w JAVA</a:t>
            </a:r>
            <a:endParaRPr lang="pl-PL" sz="2000" dirty="0"/>
          </a:p>
          <a:p>
            <a:pPr lvl="0"/>
            <a:r>
              <a:rPr lang="x-none" sz="2000"/>
              <a:t>Programowanie w JavaScript</a:t>
            </a:r>
            <a:endParaRPr lang="pl-PL" sz="2000" dirty="0"/>
          </a:p>
          <a:p>
            <a:pPr lvl="0"/>
            <a:r>
              <a:rPr lang="x-none" sz="2000"/>
              <a:t>Programowanie w językach HTML </a:t>
            </a:r>
            <a:r>
              <a:rPr lang="x-none" sz="2000"/>
              <a:t>i </a:t>
            </a:r>
            <a:r>
              <a:rPr lang="x-none" sz="2000" smtClean="0"/>
              <a:t>CSS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0448E85-3B32-4ECB-BBDF-149FD30BA899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  <p:pic>
        <p:nvPicPr>
          <p:cNvPr id="8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181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 smtClean="0"/>
              <a:t>Wyniki badania</a:t>
            </a:r>
            <a:br>
              <a:rPr lang="pl-PL" sz="3200" dirty="0" smtClean="0"/>
            </a:br>
            <a:r>
              <a:rPr lang="pl-PL" sz="2000" dirty="0" smtClean="0"/>
              <a:t>Inteligentne specjalizacje - kwalifikacje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49580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pl-PL" sz="2000" b="1" dirty="0"/>
              <a:t>Branża targowo-kongresowa</a:t>
            </a:r>
            <a:endParaRPr lang="pl-PL" sz="2000" dirty="0"/>
          </a:p>
          <a:p>
            <a:pPr marL="0" indent="0">
              <a:buNone/>
            </a:pPr>
            <a:r>
              <a:rPr lang="pl-PL" sz="2000" b="1" dirty="0"/>
              <a:t>Specjalista ds. organizacji i sprzedaży imprez </a:t>
            </a:r>
            <a:r>
              <a:rPr lang="pl-PL" sz="2000" b="1" dirty="0" smtClean="0"/>
              <a:t>targowych</a:t>
            </a:r>
            <a:r>
              <a:rPr lang="pl-PL" sz="2000" b="1" dirty="0"/>
              <a:t> – wybrane kwalifikacje:</a:t>
            </a:r>
            <a:endParaRPr lang="pl-PL" sz="2000" dirty="0"/>
          </a:p>
          <a:p>
            <a:pPr lvl="0"/>
            <a:r>
              <a:rPr lang="x-none" sz="2000" smtClean="0"/>
              <a:t>Bardzo dobr</a:t>
            </a:r>
            <a:r>
              <a:rPr lang="pl-PL" sz="2000" dirty="0" smtClean="0"/>
              <a:t>a</a:t>
            </a:r>
            <a:r>
              <a:rPr lang="x-none" sz="2000" smtClean="0"/>
              <a:t> </a:t>
            </a:r>
            <a:r>
              <a:rPr lang="x-none" sz="2000"/>
              <a:t>znajomość języków obcych</a:t>
            </a:r>
            <a:endParaRPr lang="pl-PL" sz="2000" dirty="0"/>
          </a:p>
          <a:p>
            <a:pPr lvl="0"/>
            <a:r>
              <a:rPr lang="x-none" sz="2000" smtClean="0"/>
              <a:t>Swobodne korzystani</a:t>
            </a:r>
            <a:r>
              <a:rPr lang="pl-PL" sz="2000" dirty="0" smtClean="0"/>
              <a:t>e</a:t>
            </a:r>
            <a:r>
              <a:rPr lang="x-none" sz="2000" smtClean="0"/>
              <a:t> </a:t>
            </a:r>
            <a:r>
              <a:rPr lang="x-none" sz="2000"/>
              <a:t>z sieci Internet i narzędzi internetowych (nowoczesne kanały marketingowe, sieci społecznościowe etc.)</a:t>
            </a:r>
            <a:endParaRPr lang="pl-PL" sz="2000" dirty="0"/>
          </a:p>
          <a:p>
            <a:pPr lvl="0"/>
            <a:r>
              <a:rPr lang="x-none" sz="2000" smtClean="0"/>
              <a:t>Znajomoś</a:t>
            </a:r>
            <a:r>
              <a:rPr lang="pl-PL" sz="2000" dirty="0" smtClean="0"/>
              <a:t>ć</a:t>
            </a:r>
            <a:r>
              <a:rPr lang="x-none" sz="2000" smtClean="0"/>
              <a:t> </a:t>
            </a:r>
            <a:r>
              <a:rPr lang="x-none" sz="2000"/>
              <a:t>różnego typu technik sprzedażowych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0448E85-3B32-4ECB-BBDF-149FD30BA899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  <p:pic>
        <p:nvPicPr>
          <p:cNvPr id="8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85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 smtClean="0"/>
              <a:t>Wyniki badania</a:t>
            </a:r>
            <a:br>
              <a:rPr lang="pl-PL" sz="3200" dirty="0" smtClean="0"/>
            </a:br>
            <a:r>
              <a:rPr lang="pl-PL" sz="2000" dirty="0" smtClean="0"/>
              <a:t>Inteligentne specjalizacje - kwalifikacje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49580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pl-PL" sz="2000" b="1" dirty="0"/>
              <a:t>Zrównoważony rozwój energetyczny </a:t>
            </a:r>
            <a:endParaRPr lang="pl-PL" sz="2000" dirty="0"/>
          </a:p>
          <a:p>
            <a:pPr marL="0" indent="0">
              <a:buNone/>
            </a:pPr>
            <a:r>
              <a:rPr lang="pl-PL" sz="2000" b="1" dirty="0" smtClean="0"/>
              <a:t>Projektant – wybrane kwalifikacje:</a:t>
            </a:r>
            <a:endParaRPr lang="pl-PL" sz="2000" dirty="0"/>
          </a:p>
          <a:p>
            <a:pPr lvl="0"/>
            <a:r>
              <a:rPr lang="x-none" sz="2000" smtClean="0"/>
              <a:t>Obsług</a:t>
            </a:r>
            <a:r>
              <a:rPr lang="pl-PL" sz="2000" dirty="0" smtClean="0"/>
              <a:t>a</a:t>
            </a:r>
            <a:r>
              <a:rPr lang="x-none" sz="2000" smtClean="0"/>
              <a:t> </a:t>
            </a:r>
            <a:r>
              <a:rPr lang="x-none" sz="2000"/>
              <a:t>programu AutoCAD </a:t>
            </a:r>
            <a:endParaRPr lang="pl-PL" sz="2000" dirty="0"/>
          </a:p>
          <a:p>
            <a:pPr lvl="0"/>
            <a:r>
              <a:rPr lang="x-none" sz="2000"/>
              <a:t>Rysunek techniczny</a:t>
            </a:r>
            <a:endParaRPr lang="pl-PL" sz="2000" dirty="0"/>
          </a:p>
          <a:p>
            <a:pPr lvl="0"/>
            <a:r>
              <a:rPr lang="x-none" sz="2000" smtClean="0"/>
              <a:t>Obsług</a:t>
            </a:r>
            <a:r>
              <a:rPr lang="pl-PL" sz="2000" dirty="0" smtClean="0"/>
              <a:t>a</a:t>
            </a:r>
            <a:r>
              <a:rPr lang="x-none" sz="2000" smtClean="0"/>
              <a:t> </a:t>
            </a:r>
            <a:r>
              <a:rPr lang="x-none" sz="2000"/>
              <a:t>programu BIM Revit</a:t>
            </a:r>
            <a:endParaRPr lang="pl-PL" sz="2000" dirty="0"/>
          </a:p>
          <a:p>
            <a:pPr lvl="0"/>
            <a:r>
              <a:rPr lang="x-none" sz="2000" smtClean="0"/>
              <a:t>Obsług</a:t>
            </a:r>
            <a:r>
              <a:rPr lang="pl-PL" sz="2000" dirty="0" smtClean="0"/>
              <a:t>a</a:t>
            </a:r>
            <a:r>
              <a:rPr lang="x-none" sz="2000" smtClean="0"/>
              <a:t> </a:t>
            </a:r>
            <a:r>
              <a:rPr lang="x-none" sz="2000"/>
              <a:t>programu Norma PRO</a:t>
            </a:r>
            <a:endParaRPr lang="pl-PL" sz="2000" dirty="0"/>
          </a:p>
          <a:p>
            <a:pPr lvl="0"/>
            <a:r>
              <a:rPr lang="en-US" sz="2000" dirty="0" err="1" smtClean="0"/>
              <a:t>Obsług</a:t>
            </a:r>
            <a:r>
              <a:rPr lang="pl-PL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/>
              <a:t>programu</a:t>
            </a:r>
            <a:r>
              <a:rPr lang="en-US" sz="2000" dirty="0"/>
              <a:t> Robot Structural Analysis Professional</a:t>
            </a:r>
            <a:endParaRPr lang="pl-PL" sz="2000" dirty="0"/>
          </a:p>
          <a:p>
            <a:pPr lvl="0"/>
            <a:r>
              <a:rPr lang="x-none" sz="2000" smtClean="0"/>
              <a:t>Obsług</a:t>
            </a:r>
            <a:r>
              <a:rPr lang="pl-PL" sz="2000" dirty="0" smtClean="0"/>
              <a:t>a</a:t>
            </a:r>
            <a:r>
              <a:rPr lang="x-none" sz="2000" smtClean="0"/>
              <a:t> </a:t>
            </a:r>
            <a:r>
              <a:rPr lang="x-none" sz="2000"/>
              <a:t>programy Inventor do projektowania w 3D</a:t>
            </a:r>
            <a:endParaRPr lang="pl-PL" sz="2000" dirty="0"/>
          </a:p>
          <a:p>
            <a:pPr lvl="0"/>
            <a:r>
              <a:rPr lang="x-none" sz="2000"/>
              <a:t>Kierunkowe wykształcenie wyższe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0448E85-3B32-4ECB-BBDF-149FD30BA899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  <p:pic>
        <p:nvPicPr>
          <p:cNvPr id="8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75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 smtClean="0"/>
              <a:t>Dziękujemy za uwagę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0448E85-3B32-4ECB-BBDF-149FD30BA899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  <p:pic>
        <p:nvPicPr>
          <p:cNvPr id="5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653136"/>
            <a:ext cx="193214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r.stawiarz\Desktop\kf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22860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r.stawiarz\Desktop\wu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789804"/>
            <a:ext cx="1800200" cy="151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4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  Wyniki badania</a:t>
            </a:r>
            <a:br>
              <a:rPr lang="pl-PL" sz="3200" dirty="0" smtClean="0"/>
            </a:br>
            <a:r>
              <a:rPr lang="pl-PL" sz="2000" dirty="0" smtClean="0"/>
              <a:t>Ruchy kadrowe</a:t>
            </a:r>
            <a:endParaRPr lang="en-GB" sz="2000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4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28800"/>
            <a:ext cx="8534722" cy="4495800"/>
          </a:xfrm>
        </p:spPr>
        <p:txBody>
          <a:bodyPr/>
          <a:lstStyle/>
          <a:p>
            <a:pPr marL="0" indent="0">
              <a:buNone/>
            </a:pPr>
            <a:r>
              <a:rPr lang="pl-PL" sz="2200" dirty="0" smtClean="0"/>
              <a:t>Z </a:t>
            </a:r>
            <a:r>
              <a:rPr lang="pl-PL" sz="2200" dirty="0"/>
              <a:t>grupy badanej, która deklarowała zmiany związane z ruchami kadrowymi – aż </a:t>
            </a:r>
            <a:r>
              <a:rPr lang="pl-PL" sz="2200" b="1" dirty="0"/>
              <a:t>88% pracodawców planuje zatrudnienie nowych pracowników</a:t>
            </a:r>
            <a:r>
              <a:rPr lang="pl-PL" sz="2200" dirty="0"/>
              <a:t>. Zwolnienia pracowników zadeklarowało 10% </a:t>
            </a:r>
            <a:r>
              <a:rPr lang="pl-PL" sz="2200" dirty="0" smtClean="0"/>
              <a:t>pracodawców.</a:t>
            </a:r>
            <a:endParaRPr lang="pl-PL" sz="2200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889185"/>
              </p:ext>
            </p:extLst>
          </p:nvPr>
        </p:nvGraphicFramePr>
        <p:xfrm>
          <a:off x="467544" y="3212976"/>
          <a:ext cx="8280920" cy="2982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79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  Wyniki badania</a:t>
            </a:r>
            <a:br>
              <a:rPr lang="pl-PL" sz="3200" dirty="0" smtClean="0"/>
            </a:br>
            <a:r>
              <a:rPr lang="pl-PL" sz="2000" dirty="0" smtClean="0"/>
              <a:t>Ruchy kadrowe</a:t>
            </a:r>
            <a:endParaRPr lang="en-GB" sz="2000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5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28800"/>
            <a:ext cx="8534722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dirty="0" smtClean="0"/>
              <a:t>Plany ankietowanych podmiotów związane ze zwiększeniem zatrudnienia wynikają najczęściej z </a:t>
            </a:r>
            <a:r>
              <a:rPr lang="pl-PL" sz="2200" b="1" dirty="0" smtClean="0"/>
              <a:t>poszerzenia dotychczasowej działalności (60% odpowiedzi)</a:t>
            </a:r>
            <a:r>
              <a:rPr lang="pl-PL" sz="2200" dirty="0" smtClean="0"/>
              <a:t>. Poszerzenie działalności firmy jest wskaźnikiem, który świadczyć może o dynamicznym rozwoju badanych podmiotów – co w przyszłości może skutkować jeszcze większym poziomem zatrudnienia. Wyniki ilościowe zostały również potwierdzone podczas wywiadów indywidualnych z przedsiębiorcami.</a:t>
            </a:r>
            <a:endParaRPr lang="pl-PL" sz="22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204123"/>
              </p:ext>
            </p:extLst>
          </p:nvPr>
        </p:nvGraphicFramePr>
        <p:xfrm>
          <a:off x="539552" y="4437114"/>
          <a:ext cx="8208912" cy="2232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4734"/>
                <a:gridCol w="1374178"/>
              </a:tblGrid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Powód zwiększenia zatrudnienia</a:t>
                      </a:r>
                      <a:endParaRPr lang="pl-PL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Procent</a:t>
                      </a:r>
                      <a:endParaRPr lang="pl-PL" sz="2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/>
                </a:tc>
              </a:tr>
              <a:tr h="446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>
                          <a:solidFill>
                            <a:schemeClr val="tx1"/>
                          </a:solidFill>
                          <a:effectLst/>
                        </a:rPr>
                        <a:t>Poszerzenie dotychczasowej działalności</a:t>
                      </a:r>
                      <a:endParaRPr lang="pl-PL" sz="2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pl-PL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Wzrost obrotów firmy</a:t>
                      </a:r>
                      <a:endParaRPr lang="pl-PL" sz="2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pl-PL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>
                          <a:solidFill>
                            <a:schemeClr val="tx1"/>
                          </a:solidFill>
                          <a:effectLst/>
                        </a:rPr>
                        <a:t>Uzupełnienie zatrudnienia na zwolnionych stanowiskach</a:t>
                      </a:r>
                      <a:endParaRPr lang="pl-PL" sz="2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pl-PL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</a:rPr>
                        <a:t>Wprowadzenie zmian technologicznych w firmie</a:t>
                      </a:r>
                      <a:endParaRPr lang="pl-PL" sz="2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pl-PL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19050" marR="19050" marT="19050" marB="190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110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  Wyniki badania</a:t>
            </a:r>
            <a:br>
              <a:rPr lang="pl-PL" sz="3200" dirty="0" smtClean="0"/>
            </a:br>
            <a:r>
              <a:rPr lang="pl-PL" sz="2000" dirty="0" smtClean="0"/>
              <a:t>Ruchy kadrowe</a:t>
            </a:r>
            <a:endParaRPr lang="en-GB" sz="2000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6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28800"/>
            <a:ext cx="8534722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dirty="0" smtClean="0"/>
              <a:t>Największe </a:t>
            </a:r>
            <a:r>
              <a:rPr lang="pl-PL" sz="2200" dirty="0"/>
              <a:t>zapotrzebowanie planowane jest w odniesieniu </a:t>
            </a:r>
            <a:r>
              <a:rPr lang="pl-PL" sz="2200" dirty="0" smtClean="0"/>
              <a:t>do:</a:t>
            </a:r>
          </a:p>
          <a:p>
            <a:pPr algn="just"/>
            <a:r>
              <a:rPr lang="pl-PL" sz="2200" i="1" dirty="0" smtClean="0"/>
              <a:t>operatorów </a:t>
            </a:r>
            <a:r>
              <a:rPr lang="pl-PL" sz="2200" i="1" dirty="0"/>
              <a:t>i monterów maszyn i urządzeń </a:t>
            </a:r>
            <a:r>
              <a:rPr lang="pl-PL" sz="2200" dirty="0"/>
              <a:t>(26% planowanego zatrudnienia dotyczy tej grupy zawodów</a:t>
            </a:r>
            <a:r>
              <a:rPr lang="pl-PL" sz="2200" dirty="0" smtClean="0"/>
              <a:t>)</a:t>
            </a:r>
          </a:p>
          <a:p>
            <a:pPr algn="just"/>
            <a:r>
              <a:rPr lang="pl-PL" sz="2200" i="1" dirty="0" smtClean="0"/>
              <a:t>pracowników </a:t>
            </a:r>
            <a:r>
              <a:rPr lang="pl-PL" sz="2200" i="1" dirty="0"/>
              <a:t>wykonujących prace proste</a:t>
            </a:r>
            <a:r>
              <a:rPr lang="pl-PL" sz="2200" dirty="0"/>
              <a:t> (25% planowanego </a:t>
            </a:r>
            <a:r>
              <a:rPr lang="pl-PL" sz="2200" dirty="0" smtClean="0"/>
              <a:t>zatrudnienia </a:t>
            </a:r>
          </a:p>
          <a:p>
            <a:pPr marL="0" indent="0" algn="just">
              <a:buNone/>
            </a:pPr>
            <a:r>
              <a:rPr lang="pl-PL" sz="2200" dirty="0" smtClean="0"/>
              <a:t>Uwagę </a:t>
            </a:r>
            <a:r>
              <a:rPr lang="pl-PL" sz="2200" dirty="0"/>
              <a:t>zwraca duże zapotrzebowanie wśród badanych podmiotów na pracowników wykonujących prace proste. W tych zawodach pracownika poszukiwać będzie średnio co druga firma (562 planowanych do zatrudnienia pracowników na 1001 badanych podmiotów). Wynik ten wskazuje, że w strukturze zapotrzebowania na zawody w województwie świętokrzyskim niepokojąco duży udział mają zawody charakterystyczne dla aktywności mało wyspecjalizowanej, natomiast zapotrzebowanie na specjalistów pozostaje niewielkie.</a:t>
            </a:r>
          </a:p>
        </p:txBody>
      </p:sp>
      <p:pic>
        <p:nvPicPr>
          <p:cNvPr id="6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635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  Wyniki badania</a:t>
            </a:r>
            <a:br>
              <a:rPr lang="pl-PL" sz="3200" dirty="0" smtClean="0"/>
            </a:br>
            <a:r>
              <a:rPr lang="pl-PL" sz="2000" dirty="0" smtClean="0"/>
              <a:t>Ruchy kadrowe</a:t>
            </a:r>
            <a:endParaRPr lang="en-GB" sz="2000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7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28800"/>
            <a:ext cx="8534722" cy="4495800"/>
          </a:xfrm>
        </p:spPr>
        <p:txBody>
          <a:bodyPr/>
          <a:lstStyle/>
          <a:p>
            <a:pPr marL="0" indent="0" algn="just">
              <a:buNone/>
            </a:pPr>
            <a:endParaRPr lang="pl-PL" sz="2200" dirty="0"/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3896119235"/>
              </p:ext>
            </p:extLst>
          </p:nvPr>
        </p:nvGraphicFramePr>
        <p:xfrm>
          <a:off x="323528" y="1556792"/>
          <a:ext cx="8534721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888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  Wyniki badania</a:t>
            </a:r>
            <a:br>
              <a:rPr lang="pl-PL" sz="3200" dirty="0" smtClean="0"/>
            </a:br>
            <a:r>
              <a:rPr lang="pl-PL" sz="2000" dirty="0" smtClean="0"/>
              <a:t>Ruchy kadrowe</a:t>
            </a:r>
            <a:endParaRPr lang="en-GB" sz="2000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8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556792"/>
            <a:ext cx="8534722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b="1" dirty="0" smtClean="0"/>
              <a:t>Zapotrzebowanie na pracowników w kontekście Polski (BKL)</a:t>
            </a:r>
          </a:p>
          <a:p>
            <a:pPr marL="0" indent="0" algn="just">
              <a:buNone/>
            </a:pPr>
            <a:r>
              <a:rPr lang="pl-PL" sz="2200" dirty="0" smtClean="0"/>
              <a:t>Najbardziej </a:t>
            </a:r>
            <a:r>
              <a:rPr lang="pl-PL" sz="2200" dirty="0"/>
              <a:t>poszukiwani byli pracownicy w trzech kategoriach zawodowych: </a:t>
            </a:r>
            <a:endParaRPr lang="pl-PL" sz="2200" dirty="0" smtClean="0"/>
          </a:p>
          <a:p>
            <a:pPr algn="just"/>
            <a:r>
              <a:rPr lang="pl-PL" sz="2200" dirty="0" smtClean="0"/>
              <a:t>robotnicy </a:t>
            </a:r>
            <a:r>
              <a:rPr lang="pl-PL" sz="2200" dirty="0" smtClean="0"/>
              <a:t>wykwalifikowani (szczególnie </a:t>
            </a:r>
            <a:r>
              <a:rPr lang="pl-PL" sz="2200" dirty="0"/>
              <a:t>różnego rodzaju specjalizacji pracownicy budowlani), </a:t>
            </a:r>
            <a:endParaRPr lang="pl-PL" sz="2200" dirty="0" smtClean="0"/>
          </a:p>
          <a:p>
            <a:pPr algn="just"/>
            <a:r>
              <a:rPr lang="pl-PL" sz="2200" dirty="0" smtClean="0"/>
              <a:t>operatorzy </a:t>
            </a:r>
            <a:r>
              <a:rPr lang="pl-PL" sz="2200" dirty="0"/>
              <a:t>i </a:t>
            </a:r>
            <a:r>
              <a:rPr lang="pl-PL" sz="2200" dirty="0" smtClean="0"/>
              <a:t>monterzy (</a:t>
            </a:r>
            <a:r>
              <a:rPr lang="pl-PL" sz="2200" dirty="0"/>
              <a:t>zwłaszcza kierowcy), specjaliści i personel średniego szczebla (lekarze i pielęgniarki, </a:t>
            </a:r>
            <a:r>
              <a:rPr lang="pl-PL" sz="2200" dirty="0" smtClean="0"/>
              <a:t>specjaliści ds</a:t>
            </a:r>
            <a:r>
              <a:rPr lang="pl-PL" sz="2200" dirty="0"/>
              <a:t>. ekonomicznych, specjaliści IT) </a:t>
            </a:r>
            <a:endParaRPr lang="pl-PL" sz="2200" dirty="0" smtClean="0"/>
          </a:p>
          <a:p>
            <a:pPr algn="just"/>
            <a:r>
              <a:rPr lang="pl-PL" sz="2200" dirty="0" smtClean="0"/>
              <a:t>sprzedawcy </a:t>
            </a:r>
            <a:r>
              <a:rPr lang="pl-PL" sz="2200" dirty="0"/>
              <a:t>i pracownicy usług (zwłaszcza fryzjerzy i kucharze</a:t>
            </a:r>
            <a:r>
              <a:rPr lang="pl-PL" sz="2200" dirty="0" smtClean="0"/>
              <a:t>). </a:t>
            </a:r>
            <a:endParaRPr lang="pl-PL" sz="2200" dirty="0"/>
          </a:p>
        </p:txBody>
      </p:sp>
      <p:pic>
        <p:nvPicPr>
          <p:cNvPr id="6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93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  Wyniki badania</a:t>
            </a:r>
            <a:br>
              <a:rPr lang="pl-PL" sz="3200" dirty="0" smtClean="0"/>
            </a:br>
            <a:r>
              <a:rPr lang="pl-PL" sz="2000" dirty="0" smtClean="0"/>
              <a:t>Ruchy kadrowe</a:t>
            </a:r>
            <a:endParaRPr lang="en-GB" sz="2000" dirty="0" smtClean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9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556792"/>
            <a:ext cx="8534722" cy="4495800"/>
          </a:xfrm>
        </p:spPr>
        <p:txBody>
          <a:bodyPr/>
          <a:lstStyle/>
          <a:p>
            <a:pPr marL="0" indent="0" algn="just">
              <a:buNone/>
            </a:pPr>
            <a:endParaRPr lang="pl-PL" sz="2200" dirty="0"/>
          </a:p>
        </p:txBody>
      </p:sp>
      <p:pic>
        <p:nvPicPr>
          <p:cNvPr id="6" name="Picture 4" descr="C:\Documents and Settings\r.stawiarz\Pulpit\EPRD ziel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685850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r.stawiarz\Desktop\zapotrzebowani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707313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64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Średni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0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1506</TotalTime>
  <Words>1769</Words>
  <Application>Microsoft Office PowerPoint</Application>
  <PresentationFormat>Pokaz na ekranie (4:3)</PresentationFormat>
  <Paragraphs>374</Paragraphs>
  <Slides>34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5" baseType="lpstr">
      <vt:lpstr>Średni</vt:lpstr>
      <vt:lpstr>Badanie zapotrzebowania na zawody i kwalifikacje  w województwie świętokrzyskim wraz z analizą kluczowych i deficytowych kwalifikacji  w branżach stanowiących inteligentne specjalizacje regionu </vt:lpstr>
      <vt:lpstr>Cele badania</vt:lpstr>
      <vt:lpstr>  Wyniki badania Ruchy kadrowe</vt:lpstr>
      <vt:lpstr>  Wyniki badania Ruchy kadrowe</vt:lpstr>
      <vt:lpstr>  Wyniki badania Ruchy kadrowe</vt:lpstr>
      <vt:lpstr>  Wyniki badania Ruchy kadrowe</vt:lpstr>
      <vt:lpstr>  Wyniki badania Ruchy kadrowe</vt:lpstr>
      <vt:lpstr>  Wyniki badania Ruchy kadrowe</vt:lpstr>
      <vt:lpstr>  Wyniki badania Ruchy kadrowe</vt:lpstr>
      <vt:lpstr>  Wyniki badania Rekrutacja pracowników</vt:lpstr>
      <vt:lpstr>  Wyniki badania Rekrutacja pracowników</vt:lpstr>
      <vt:lpstr>  Wyniki badania Problemy rekrutacyjne przedsiębiorstw</vt:lpstr>
      <vt:lpstr>  Wyniki badania Problemy rekrutacyjne przedsiębiorstw</vt:lpstr>
      <vt:lpstr>  Wyniki badania Problemy rekrutacyjne przedsiębiorstw</vt:lpstr>
      <vt:lpstr>  Wyniki badania Problemy rekrutacyjne przedsiębiorstw</vt:lpstr>
      <vt:lpstr>Wyniki badania Waga kwalifikacji, kompetencji oraz doświadczenie zawodowego  w procesach rekrutacji</vt:lpstr>
      <vt:lpstr>Wyniki badania Waga kwalifikacji, kompetencji oraz doświadczenie zawodowego  w procesach rekrutacji</vt:lpstr>
      <vt:lpstr>Wyniki badania Waga kwalifikacji, kompetencji oraz doświadczenie zawodowego  w procesach rekrutacji</vt:lpstr>
      <vt:lpstr>  Wyniki badania Waga kwalifikacji, kompetencji oraz doświadczenie zawodowego  w procesach rekrutacji</vt:lpstr>
      <vt:lpstr>  Wyniki badania Potencjał Pracowników</vt:lpstr>
      <vt:lpstr>Wyniki badania Potencjał Pracowników</vt:lpstr>
      <vt:lpstr>Wyniki badania Postawy Pracodawców</vt:lpstr>
      <vt:lpstr>Wyniki badania Postawy Pracodawców</vt:lpstr>
      <vt:lpstr>Wyniki badania Postawy Pracodawców</vt:lpstr>
      <vt:lpstr>Wyniki badania Postawy Pracodawców</vt:lpstr>
      <vt:lpstr>Wyniki badania Postawy Pracodawców</vt:lpstr>
      <vt:lpstr>Wyniki badania Inteligentne specjalizacje - kwalifikacje</vt:lpstr>
      <vt:lpstr>Wyniki badania Inteligentne specjalizacje - kwalifikacje</vt:lpstr>
      <vt:lpstr>Wyniki badania Inteligentne specjalizacje - kwalifikacje</vt:lpstr>
      <vt:lpstr>Wyniki badania Inteligentne specjalizacje - kwalifikacje</vt:lpstr>
      <vt:lpstr>Wyniki badania Inteligentne specjalizacje - kwalifikacje</vt:lpstr>
      <vt:lpstr>Wyniki badania Inteligentne specjalizacje - kwalifikacje</vt:lpstr>
      <vt:lpstr>Wyniki badania Inteligentne specjalizacje - kwalifikacje</vt:lpstr>
      <vt:lpstr>Prezentacja programu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realizacji zasady komplementarności  w Regionalnym Programie Operacyjnym Województwa Zachodniopomorskiego  na lata 2007-2013</dc:title>
  <dc:creator>.</dc:creator>
  <cp:lastModifiedBy>Stawiarz Rafał</cp:lastModifiedBy>
  <cp:revision>172</cp:revision>
  <dcterms:created xsi:type="dcterms:W3CDTF">2011-06-21T08:10:26Z</dcterms:created>
  <dcterms:modified xsi:type="dcterms:W3CDTF">2016-06-27T14:10:29Z</dcterms:modified>
</cp:coreProperties>
</file>